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12"/>
  </p:notesMasterIdLst>
  <p:handoutMasterIdLst>
    <p:handoutMasterId r:id="rId13"/>
  </p:handoutMasterIdLst>
  <p:sldIdLst>
    <p:sldId id="2145707288" r:id="rId5"/>
    <p:sldId id="1987" r:id="rId6"/>
    <p:sldId id="2145707298" r:id="rId7"/>
    <p:sldId id="2145707300" r:id="rId8"/>
    <p:sldId id="2145707301" r:id="rId9"/>
    <p:sldId id="2145707302" r:id="rId10"/>
    <p:sldId id="2145707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2CC"/>
    <a:srgbClr val="80D4E7"/>
    <a:srgbClr val="99DBD6"/>
    <a:srgbClr val="99DDEB"/>
    <a:srgbClr val="DDE1E4"/>
    <a:srgbClr val="425563"/>
    <a:srgbClr val="F6F8F8"/>
    <a:srgbClr val="005EB8"/>
    <a:srgbClr val="E8EDEE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22" autoAdjust="0"/>
    <p:restoredTop sz="86353" autoAdjust="0"/>
  </p:normalViewPr>
  <p:slideViewPr>
    <p:cSldViewPr snapToGrid="0">
      <p:cViewPr varScale="1">
        <p:scale>
          <a:sx n="95" d="100"/>
          <a:sy n="95" d="100"/>
        </p:scale>
        <p:origin x="396" y="90"/>
      </p:cViewPr>
      <p:guideLst/>
    </p:cSldViewPr>
  </p:slideViewPr>
  <p:outlineViewPr>
    <p:cViewPr>
      <p:scale>
        <a:sx n="33" d="100"/>
        <a:sy n="33" d="100"/>
      </p:scale>
      <p:origin x="0" y="-69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22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ukhomeoffice.qualtrics.com/jfe/form/SV_1yMmiaG7zqwPuM6" TargetMode="External"/><Relationship Id="rId7" Type="http://schemas.openxmlformats.org/officeDocument/2006/relationships/image" Target="../media/image28.svg"/><Relationship Id="rId2" Type="http://schemas.openxmlformats.org/officeDocument/2006/relationships/hyperlink" Target="mailto:internationalrecruitment@nhsconfed.org" TargetMode="External"/><Relationship Id="rId1" Type="http://schemas.openxmlformats.org/officeDocument/2006/relationships/hyperlink" Target="https://gbr01.safelinks.protection.outlook.com/?url=https%3A%2F%2Fwww.nhsemployers.org%2Fnetworks%2Finternational-recruitment&amp;data=05%7C02%7CMegan.Cartwright%40nhsemployers.org%7C87aeb30caf5d41bc4a8808de28fe5651%7Cb85e4127ddf345f9bf62f1ea78c25bf7%7C0%7C0%7C638993270080287560%7CUnknown%7CTWFpbGZsb3d8eyJFbXB0eU1hcGkiOnRydWUsIlYiOiIwLjAuMDAwMCIsIlAiOiJXaW4zMiIsIkFOIjoiTWFpbCIsIldUIjoyfQ%3D%3D%7C0%7C%7C%7C&amp;sdata=DKVyz%2FIxjQVIiRWE2K4E21PS0pSpvMMdDMvd85S49b4%3D&amp;reserved=0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recruitment@nhsconfed.org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gbr01.safelinks.protection.outlook.com/?url=https%3A%2F%2Fwww.nhsemployers.org%2Fnetworks%2Finternational-recruitment&amp;data=05%7C02%7CMegan.Cartwright%40nhsemployers.org%7C87aeb30caf5d41bc4a8808de28fe5651%7Cb85e4127ddf345f9bf62f1ea78c25bf7%7C0%7C0%7C638993270080287560%7CUnknown%7CTWFpbGZsb3d8eyJFbXB0eU1hcGkiOnRydWUsIlYiOiIwLjAuMDAwMCIsIlAiOiJXaW4zMiIsIkFOIjoiTWFpbCIsIldUIjoyfQ%3D%3D%7C0%7C%7C%7C&amp;sdata=DKVyz%2FIxjQVIiRWE2K4E21PS0pSpvMMdDMvd85S49b4%3D&amp;reserved=0" TargetMode="External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hyperlink" Target="https://ukhomeoffice.qualtrics.com/jfe/form/SV_1yMmiaG7zqwPuM6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D43DD-0AF7-4105-BFC2-1EA1AE5E2EE5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BCF7B8-7CBD-4017-88E1-13EFA615EA49}">
      <dgm:prSet/>
      <dgm:spPr>
        <a:solidFill>
          <a:srgbClr val="80D4E7"/>
        </a:solidFill>
      </dgm:spPr>
      <dgm:t>
        <a:bodyPr/>
        <a:lstStyle/>
        <a:p>
          <a:r>
            <a:rPr lang="en-GB" dirty="0"/>
            <a:t>The consultation paper explores moving from the current automatic settlement model to an ‘earned settlement’ system. </a:t>
          </a:r>
          <a:endParaRPr lang="en-US" dirty="0"/>
        </a:p>
      </dgm:t>
    </dgm:pt>
    <dgm:pt modelId="{6C0A3F42-A045-4C91-A4FB-64970926D3A9}" type="parTrans" cxnId="{4799E414-E23D-4A64-BA9C-1F1002559DE0}">
      <dgm:prSet/>
      <dgm:spPr/>
      <dgm:t>
        <a:bodyPr/>
        <a:lstStyle/>
        <a:p>
          <a:endParaRPr lang="en-US"/>
        </a:p>
      </dgm:t>
    </dgm:pt>
    <dgm:pt modelId="{6391468B-7C21-4085-ADA3-775586B0461C}" type="sibTrans" cxnId="{4799E414-E23D-4A64-BA9C-1F1002559DE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5380E5F-5822-4728-B817-E0D307A33558}">
      <dgm:prSet/>
      <dgm:spPr>
        <a:solidFill>
          <a:srgbClr val="80D2CC"/>
        </a:solidFill>
      </dgm:spPr>
      <dgm:t>
        <a:bodyPr/>
        <a:lstStyle/>
        <a:p>
          <a:r>
            <a:rPr lang="en-GB" dirty="0"/>
            <a:t>This will be based on a ‘time adjustment’ model.</a:t>
          </a:r>
          <a:endParaRPr lang="en-US" dirty="0"/>
        </a:p>
      </dgm:t>
    </dgm:pt>
    <dgm:pt modelId="{803E4924-B674-49FA-BE36-C6F6AE1863B6}" type="parTrans" cxnId="{AE26B6E2-79D5-4DA5-9D13-D5543DD96FA1}">
      <dgm:prSet/>
      <dgm:spPr/>
      <dgm:t>
        <a:bodyPr/>
        <a:lstStyle/>
        <a:p>
          <a:endParaRPr lang="en-US"/>
        </a:p>
      </dgm:t>
    </dgm:pt>
    <dgm:pt modelId="{4564EE3C-81E5-4C8E-9882-272F8EA7862A}" type="sibTrans" cxnId="{AE26B6E2-79D5-4DA5-9D13-D5543DD96FA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03227B7-7539-4509-AE88-32A1493FAA65}">
      <dgm:prSet/>
      <dgm:spPr>
        <a:solidFill>
          <a:srgbClr val="80D4E7"/>
        </a:solidFill>
      </dgm:spPr>
      <dgm:t>
        <a:bodyPr/>
        <a:lstStyle/>
        <a:p>
          <a:r>
            <a:rPr lang="en-GB" dirty="0"/>
            <a:t>The qualifying period for settlement will be adjustable upwards or downwards from a baseline qualifying period, depending on the individual circumstances of the applicant. 		</a:t>
          </a:r>
          <a:endParaRPr lang="en-US" dirty="0"/>
        </a:p>
      </dgm:t>
    </dgm:pt>
    <dgm:pt modelId="{8DD708B0-032F-4243-B82D-967BCE26583F}" type="parTrans" cxnId="{C9B5106E-E721-48BE-92D3-0D2D48880F05}">
      <dgm:prSet/>
      <dgm:spPr/>
      <dgm:t>
        <a:bodyPr/>
        <a:lstStyle/>
        <a:p>
          <a:endParaRPr lang="en-US"/>
        </a:p>
      </dgm:t>
    </dgm:pt>
    <dgm:pt modelId="{30244664-ECC6-4105-8C75-188CF1DED071}" type="sibTrans" cxnId="{C9B5106E-E721-48BE-92D3-0D2D48880F0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87F04DD-F07A-490F-9252-165FD9DB8417}" type="pres">
      <dgm:prSet presAssocID="{48DD43DD-0AF7-4105-BFC2-1EA1AE5E2EE5}" presName="Name0" presStyleCnt="0">
        <dgm:presLayoutVars>
          <dgm:animLvl val="lvl"/>
          <dgm:resizeHandles val="exact"/>
        </dgm:presLayoutVars>
      </dgm:prSet>
      <dgm:spPr/>
    </dgm:pt>
    <dgm:pt modelId="{3682BA53-810B-4393-9A8B-08380AF12FB0}" type="pres">
      <dgm:prSet presAssocID="{32BCF7B8-7CBD-4017-88E1-13EFA615EA49}" presName="compositeNode" presStyleCnt="0">
        <dgm:presLayoutVars>
          <dgm:bulletEnabled val="1"/>
        </dgm:presLayoutVars>
      </dgm:prSet>
      <dgm:spPr/>
    </dgm:pt>
    <dgm:pt modelId="{77972C98-FB07-454D-995E-43C7F4BCC7C8}" type="pres">
      <dgm:prSet presAssocID="{32BCF7B8-7CBD-4017-88E1-13EFA615EA49}" presName="bgRect" presStyleLbl="alignNode1" presStyleIdx="0" presStyleCnt="3"/>
      <dgm:spPr/>
    </dgm:pt>
    <dgm:pt modelId="{154CB377-501A-46F7-8394-C6779B73EB37}" type="pres">
      <dgm:prSet presAssocID="{6391468B-7C21-4085-ADA3-775586B0461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F3EE501-8C95-48C8-AD99-5E5841F09C51}" type="pres">
      <dgm:prSet presAssocID="{32BCF7B8-7CBD-4017-88E1-13EFA615EA49}" presName="nodeRect" presStyleLbl="alignNode1" presStyleIdx="0" presStyleCnt="3">
        <dgm:presLayoutVars>
          <dgm:bulletEnabled val="1"/>
        </dgm:presLayoutVars>
      </dgm:prSet>
      <dgm:spPr/>
    </dgm:pt>
    <dgm:pt modelId="{99F10595-0C73-4A16-8021-DCE30F257F3E}" type="pres">
      <dgm:prSet presAssocID="{6391468B-7C21-4085-ADA3-775586B0461C}" presName="sibTrans" presStyleCnt="0"/>
      <dgm:spPr/>
    </dgm:pt>
    <dgm:pt modelId="{8A272898-2F87-4672-92CA-73ADBC6168EF}" type="pres">
      <dgm:prSet presAssocID="{15380E5F-5822-4728-B817-E0D307A33558}" presName="compositeNode" presStyleCnt="0">
        <dgm:presLayoutVars>
          <dgm:bulletEnabled val="1"/>
        </dgm:presLayoutVars>
      </dgm:prSet>
      <dgm:spPr/>
    </dgm:pt>
    <dgm:pt modelId="{136F5623-ACB7-48FC-8CFD-B177015C4D9D}" type="pres">
      <dgm:prSet presAssocID="{15380E5F-5822-4728-B817-E0D307A33558}" presName="bgRect" presStyleLbl="alignNode1" presStyleIdx="1" presStyleCnt="3"/>
      <dgm:spPr/>
    </dgm:pt>
    <dgm:pt modelId="{ED9A26C1-8F82-4202-8BA0-F387406C1F54}" type="pres">
      <dgm:prSet presAssocID="{4564EE3C-81E5-4C8E-9882-272F8EA7862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45F75BD-64AF-4573-9C9D-F2D4111F5B25}" type="pres">
      <dgm:prSet presAssocID="{15380E5F-5822-4728-B817-E0D307A33558}" presName="nodeRect" presStyleLbl="alignNode1" presStyleIdx="1" presStyleCnt="3">
        <dgm:presLayoutVars>
          <dgm:bulletEnabled val="1"/>
        </dgm:presLayoutVars>
      </dgm:prSet>
      <dgm:spPr/>
    </dgm:pt>
    <dgm:pt modelId="{5DEB7FDF-FB4F-471A-A1E0-4A133B9DD72F}" type="pres">
      <dgm:prSet presAssocID="{4564EE3C-81E5-4C8E-9882-272F8EA7862A}" presName="sibTrans" presStyleCnt="0"/>
      <dgm:spPr/>
    </dgm:pt>
    <dgm:pt modelId="{A859B525-D686-4571-8690-32562BD7B77C}" type="pres">
      <dgm:prSet presAssocID="{903227B7-7539-4509-AE88-32A1493FAA65}" presName="compositeNode" presStyleCnt="0">
        <dgm:presLayoutVars>
          <dgm:bulletEnabled val="1"/>
        </dgm:presLayoutVars>
      </dgm:prSet>
      <dgm:spPr/>
    </dgm:pt>
    <dgm:pt modelId="{75A097C7-C57C-42AC-B005-A2B098D59D40}" type="pres">
      <dgm:prSet presAssocID="{903227B7-7539-4509-AE88-32A1493FAA65}" presName="bgRect" presStyleLbl="alignNode1" presStyleIdx="2" presStyleCnt="3"/>
      <dgm:spPr/>
    </dgm:pt>
    <dgm:pt modelId="{CDA3ED6A-1D19-4B55-A0AD-EB46FD07E613}" type="pres">
      <dgm:prSet presAssocID="{30244664-ECC6-4105-8C75-188CF1DED07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2B60A9B-1572-4BA9-A648-C9219CC213AC}" type="pres">
      <dgm:prSet presAssocID="{903227B7-7539-4509-AE88-32A1493FAA6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799E414-E23D-4A64-BA9C-1F1002559DE0}" srcId="{48DD43DD-0AF7-4105-BFC2-1EA1AE5E2EE5}" destId="{32BCF7B8-7CBD-4017-88E1-13EFA615EA49}" srcOrd="0" destOrd="0" parTransId="{6C0A3F42-A045-4C91-A4FB-64970926D3A9}" sibTransId="{6391468B-7C21-4085-ADA3-775586B0461C}"/>
    <dgm:cxn modelId="{E8D50C1A-460C-4EDA-8931-5BE689E0E076}" type="presOf" srcId="{48DD43DD-0AF7-4105-BFC2-1EA1AE5E2EE5}" destId="{187F04DD-F07A-490F-9252-165FD9DB8417}" srcOrd="0" destOrd="0" presId="urn:microsoft.com/office/officeart/2016/7/layout/LinearBlockProcessNumbered"/>
    <dgm:cxn modelId="{9D1A8232-723E-4758-9269-D67ADEA1967B}" type="presOf" srcId="{15380E5F-5822-4728-B817-E0D307A33558}" destId="{136F5623-ACB7-48FC-8CFD-B177015C4D9D}" srcOrd="0" destOrd="0" presId="urn:microsoft.com/office/officeart/2016/7/layout/LinearBlockProcessNumbered"/>
    <dgm:cxn modelId="{13AB5A3F-3609-433E-94FC-73B10CF4C13A}" type="presOf" srcId="{32BCF7B8-7CBD-4017-88E1-13EFA615EA49}" destId="{77972C98-FB07-454D-995E-43C7F4BCC7C8}" srcOrd="0" destOrd="0" presId="urn:microsoft.com/office/officeart/2016/7/layout/LinearBlockProcessNumbered"/>
    <dgm:cxn modelId="{C9B5106E-E721-48BE-92D3-0D2D48880F05}" srcId="{48DD43DD-0AF7-4105-BFC2-1EA1AE5E2EE5}" destId="{903227B7-7539-4509-AE88-32A1493FAA65}" srcOrd="2" destOrd="0" parTransId="{8DD708B0-032F-4243-B82D-967BCE26583F}" sibTransId="{30244664-ECC6-4105-8C75-188CF1DED071}"/>
    <dgm:cxn modelId="{C5A6E172-B86C-4D61-9C06-5C1978EE6B3D}" type="presOf" srcId="{903227B7-7539-4509-AE88-32A1493FAA65}" destId="{75A097C7-C57C-42AC-B005-A2B098D59D40}" srcOrd="0" destOrd="0" presId="urn:microsoft.com/office/officeart/2016/7/layout/LinearBlockProcessNumbered"/>
    <dgm:cxn modelId="{6A17A97C-2E32-4AFB-B485-67A5071535A9}" type="presOf" srcId="{15380E5F-5822-4728-B817-E0D307A33558}" destId="{D45F75BD-64AF-4573-9C9D-F2D4111F5B25}" srcOrd="1" destOrd="0" presId="urn:microsoft.com/office/officeart/2016/7/layout/LinearBlockProcessNumbered"/>
    <dgm:cxn modelId="{9DE88F7E-F39B-4672-8EFB-E0823172109C}" type="presOf" srcId="{903227B7-7539-4509-AE88-32A1493FAA65}" destId="{62B60A9B-1572-4BA9-A648-C9219CC213AC}" srcOrd="1" destOrd="0" presId="urn:microsoft.com/office/officeart/2016/7/layout/LinearBlockProcessNumbered"/>
    <dgm:cxn modelId="{C2A17992-DE55-4C11-B181-99BFEA0C07F3}" type="presOf" srcId="{4564EE3C-81E5-4C8E-9882-272F8EA7862A}" destId="{ED9A26C1-8F82-4202-8BA0-F387406C1F54}" srcOrd="0" destOrd="0" presId="urn:microsoft.com/office/officeart/2016/7/layout/LinearBlockProcessNumbered"/>
    <dgm:cxn modelId="{F34630D9-A9E5-4FFB-B935-A5E20AA95537}" type="presOf" srcId="{32BCF7B8-7CBD-4017-88E1-13EFA615EA49}" destId="{0F3EE501-8C95-48C8-AD99-5E5841F09C51}" srcOrd="1" destOrd="0" presId="urn:microsoft.com/office/officeart/2016/7/layout/LinearBlockProcessNumbered"/>
    <dgm:cxn modelId="{A454FED9-D76B-4C6E-A338-A6740276F77B}" type="presOf" srcId="{30244664-ECC6-4105-8C75-188CF1DED071}" destId="{CDA3ED6A-1D19-4B55-A0AD-EB46FD07E613}" srcOrd="0" destOrd="0" presId="urn:microsoft.com/office/officeart/2016/7/layout/LinearBlockProcessNumbered"/>
    <dgm:cxn modelId="{AE26B6E2-79D5-4DA5-9D13-D5543DD96FA1}" srcId="{48DD43DD-0AF7-4105-BFC2-1EA1AE5E2EE5}" destId="{15380E5F-5822-4728-B817-E0D307A33558}" srcOrd="1" destOrd="0" parTransId="{803E4924-B674-49FA-BE36-C6F6AE1863B6}" sibTransId="{4564EE3C-81E5-4C8E-9882-272F8EA7862A}"/>
    <dgm:cxn modelId="{73D86CEB-041E-42E1-9B19-88721F8DEBEE}" type="presOf" srcId="{6391468B-7C21-4085-ADA3-775586B0461C}" destId="{154CB377-501A-46F7-8394-C6779B73EB37}" srcOrd="0" destOrd="0" presId="urn:microsoft.com/office/officeart/2016/7/layout/LinearBlockProcessNumbered"/>
    <dgm:cxn modelId="{C0B43601-17F4-462D-B829-5A33FA8D958D}" type="presParOf" srcId="{187F04DD-F07A-490F-9252-165FD9DB8417}" destId="{3682BA53-810B-4393-9A8B-08380AF12FB0}" srcOrd="0" destOrd="0" presId="urn:microsoft.com/office/officeart/2016/7/layout/LinearBlockProcessNumbered"/>
    <dgm:cxn modelId="{7ADE2348-1D82-4332-BD5F-3602012350E6}" type="presParOf" srcId="{3682BA53-810B-4393-9A8B-08380AF12FB0}" destId="{77972C98-FB07-454D-995E-43C7F4BCC7C8}" srcOrd="0" destOrd="0" presId="urn:microsoft.com/office/officeart/2016/7/layout/LinearBlockProcessNumbered"/>
    <dgm:cxn modelId="{DF3ED517-62CB-4D5D-A77D-CBF188BE74F3}" type="presParOf" srcId="{3682BA53-810B-4393-9A8B-08380AF12FB0}" destId="{154CB377-501A-46F7-8394-C6779B73EB37}" srcOrd="1" destOrd="0" presId="urn:microsoft.com/office/officeart/2016/7/layout/LinearBlockProcessNumbered"/>
    <dgm:cxn modelId="{7E120F57-327E-4C53-92FB-9B402FDA9D8F}" type="presParOf" srcId="{3682BA53-810B-4393-9A8B-08380AF12FB0}" destId="{0F3EE501-8C95-48C8-AD99-5E5841F09C51}" srcOrd="2" destOrd="0" presId="urn:microsoft.com/office/officeart/2016/7/layout/LinearBlockProcessNumbered"/>
    <dgm:cxn modelId="{16EC5D20-A775-4AAA-B1AD-E145B5C450E5}" type="presParOf" srcId="{187F04DD-F07A-490F-9252-165FD9DB8417}" destId="{99F10595-0C73-4A16-8021-DCE30F257F3E}" srcOrd="1" destOrd="0" presId="urn:microsoft.com/office/officeart/2016/7/layout/LinearBlockProcessNumbered"/>
    <dgm:cxn modelId="{E133BB3E-B7CE-4208-BCAA-2BB77FC3A18B}" type="presParOf" srcId="{187F04DD-F07A-490F-9252-165FD9DB8417}" destId="{8A272898-2F87-4672-92CA-73ADBC6168EF}" srcOrd="2" destOrd="0" presId="urn:microsoft.com/office/officeart/2016/7/layout/LinearBlockProcessNumbered"/>
    <dgm:cxn modelId="{55C2A96E-8DE2-4108-98C0-ADB21D8F7D51}" type="presParOf" srcId="{8A272898-2F87-4672-92CA-73ADBC6168EF}" destId="{136F5623-ACB7-48FC-8CFD-B177015C4D9D}" srcOrd="0" destOrd="0" presId="urn:microsoft.com/office/officeart/2016/7/layout/LinearBlockProcessNumbered"/>
    <dgm:cxn modelId="{FF9A99D5-3D65-4031-8F9E-96D58F61E5F3}" type="presParOf" srcId="{8A272898-2F87-4672-92CA-73ADBC6168EF}" destId="{ED9A26C1-8F82-4202-8BA0-F387406C1F54}" srcOrd="1" destOrd="0" presId="urn:microsoft.com/office/officeart/2016/7/layout/LinearBlockProcessNumbered"/>
    <dgm:cxn modelId="{22ED1037-7C20-47AB-8550-A02A89FBDC12}" type="presParOf" srcId="{8A272898-2F87-4672-92CA-73ADBC6168EF}" destId="{D45F75BD-64AF-4573-9C9D-F2D4111F5B25}" srcOrd="2" destOrd="0" presId="urn:microsoft.com/office/officeart/2016/7/layout/LinearBlockProcessNumbered"/>
    <dgm:cxn modelId="{411E40B5-CB0D-4247-85C2-FBA7C73F9720}" type="presParOf" srcId="{187F04DD-F07A-490F-9252-165FD9DB8417}" destId="{5DEB7FDF-FB4F-471A-A1E0-4A133B9DD72F}" srcOrd="3" destOrd="0" presId="urn:microsoft.com/office/officeart/2016/7/layout/LinearBlockProcessNumbered"/>
    <dgm:cxn modelId="{9ED44D8B-6C69-4AE7-AA8C-44E8BA82C7AB}" type="presParOf" srcId="{187F04DD-F07A-490F-9252-165FD9DB8417}" destId="{A859B525-D686-4571-8690-32562BD7B77C}" srcOrd="4" destOrd="0" presId="urn:microsoft.com/office/officeart/2016/7/layout/LinearBlockProcessNumbered"/>
    <dgm:cxn modelId="{973D98D1-0AEE-4546-B545-6547AD9909D1}" type="presParOf" srcId="{A859B525-D686-4571-8690-32562BD7B77C}" destId="{75A097C7-C57C-42AC-B005-A2B098D59D40}" srcOrd="0" destOrd="0" presId="urn:microsoft.com/office/officeart/2016/7/layout/LinearBlockProcessNumbered"/>
    <dgm:cxn modelId="{3B6F1625-E1D8-4EF6-AD70-20461286E730}" type="presParOf" srcId="{A859B525-D686-4571-8690-32562BD7B77C}" destId="{CDA3ED6A-1D19-4B55-A0AD-EB46FD07E613}" srcOrd="1" destOrd="0" presId="urn:microsoft.com/office/officeart/2016/7/layout/LinearBlockProcessNumbered"/>
    <dgm:cxn modelId="{BE92E446-151D-4295-9FF4-B71966B41CAA}" type="presParOf" srcId="{A859B525-D686-4571-8690-32562BD7B77C}" destId="{62B60A9B-1572-4BA9-A648-C9219CC213A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72055-026B-4BCB-A3C5-26F450142A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CC932A-20C8-471C-8388-5830D66E5CF3}">
      <dgm:prSet/>
      <dgm:spPr/>
      <dgm:t>
        <a:bodyPr/>
        <a:lstStyle/>
        <a:p>
          <a:r>
            <a:rPr lang="en-GB"/>
            <a:t>The considerations informing the design of the new system will be based on four core pillars</a:t>
          </a:r>
          <a:endParaRPr lang="en-US"/>
        </a:p>
      </dgm:t>
    </dgm:pt>
    <dgm:pt modelId="{CD95FDE1-B41B-43F0-8A94-4D271A78BD67}" type="parTrans" cxnId="{AD39607E-D69F-449F-9ADB-03DAC95BFFD6}">
      <dgm:prSet/>
      <dgm:spPr/>
      <dgm:t>
        <a:bodyPr/>
        <a:lstStyle/>
        <a:p>
          <a:endParaRPr lang="en-US"/>
        </a:p>
      </dgm:t>
    </dgm:pt>
    <dgm:pt modelId="{8C409964-12C0-4585-8B52-F82C7CFDF25F}" type="sibTrans" cxnId="{AD39607E-D69F-449F-9ADB-03DAC95BFFD6}">
      <dgm:prSet/>
      <dgm:spPr/>
      <dgm:t>
        <a:bodyPr/>
        <a:lstStyle/>
        <a:p>
          <a:endParaRPr lang="en-US"/>
        </a:p>
      </dgm:t>
    </dgm:pt>
    <dgm:pt modelId="{CD79B370-2E98-4275-BC0A-A2982CF13B1E}">
      <dgm:prSet/>
      <dgm:spPr/>
      <dgm:t>
        <a:bodyPr/>
        <a:lstStyle/>
        <a:p>
          <a:r>
            <a:rPr lang="en-GB" dirty="0"/>
            <a:t>These are designed to ensure that applicants make a meaningful contribution to UK society and meet clear measurable standards. </a:t>
          </a:r>
          <a:endParaRPr lang="en-US" dirty="0"/>
        </a:p>
      </dgm:t>
    </dgm:pt>
    <dgm:pt modelId="{9515C3CC-1666-4DFB-B8BA-3F568CFBE946}" type="parTrans" cxnId="{7ED8F502-E819-4BF9-8197-A2E14B1CEB57}">
      <dgm:prSet/>
      <dgm:spPr/>
      <dgm:t>
        <a:bodyPr/>
        <a:lstStyle/>
        <a:p>
          <a:endParaRPr lang="en-US"/>
        </a:p>
      </dgm:t>
    </dgm:pt>
    <dgm:pt modelId="{70879441-7598-4C58-98CC-B3EA7C368E35}" type="sibTrans" cxnId="{7ED8F502-E819-4BF9-8197-A2E14B1CEB57}">
      <dgm:prSet/>
      <dgm:spPr/>
      <dgm:t>
        <a:bodyPr/>
        <a:lstStyle/>
        <a:p>
          <a:endParaRPr lang="en-US"/>
        </a:p>
      </dgm:t>
    </dgm:pt>
    <dgm:pt modelId="{B97E66CB-7E58-4A14-BDBF-B652C5FA9F00}">
      <dgm:prSet/>
      <dgm:spPr/>
      <dgm:t>
        <a:bodyPr/>
        <a:lstStyle/>
        <a:p>
          <a:r>
            <a:rPr lang="en-GB"/>
            <a:t>The four principles are: </a:t>
          </a:r>
          <a:endParaRPr lang="en-US"/>
        </a:p>
      </dgm:t>
    </dgm:pt>
    <dgm:pt modelId="{56029534-E690-473E-83FB-C229BB3C393F}" type="parTrans" cxnId="{8000E70A-646A-4176-BADF-7E60F13A30B3}">
      <dgm:prSet/>
      <dgm:spPr/>
      <dgm:t>
        <a:bodyPr/>
        <a:lstStyle/>
        <a:p>
          <a:endParaRPr lang="en-US"/>
        </a:p>
      </dgm:t>
    </dgm:pt>
    <dgm:pt modelId="{AE16F9F3-89A3-4414-A373-8DB2C3E9467B}" type="sibTrans" cxnId="{8000E70A-646A-4176-BADF-7E60F13A30B3}">
      <dgm:prSet/>
      <dgm:spPr/>
      <dgm:t>
        <a:bodyPr/>
        <a:lstStyle/>
        <a:p>
          <a:endParaRPr lang="en-US"/>
        </a:p>
      </dgm:t>
    </dgm:pt>
    <dgm:pt modelId="{5E6F73C8-FC22-44BE-8A8D-7AC54787F555}">
      <dgm:prSet custT="1"/>
      <dgm:spPr/>
      <dgm:t>
        <a:bodyPr/>
        <a:lstStyle/>
        <a:p>
          <a:r>
            <a:rPr lang="en-GB" sz="1800" b="1" dirty="0"/>
            <a:t>Character</a:t>
          </a:r>
          <a:endParaRPr lang="en-US" sz="1800" b="1" dirty="0"/>
        </a:p>
      </dgm:t>
    </dgm:pt>
    <dgm:pt modelId="{94B62811-FED7-4AC5-8309-9CAC9ABAA8EE}" type="parTrans" cxnId="{D7D2D4A1-6F7E-4560-8FBF-7784C49D1812}">
      <dgm:prSet/>
      <dgm:spPr/>
      <dgm:t>
        <a:bodyPr/>
        <a:lstStyle/>
        <a:p>
          <a:endParaRPr lang="en-US"/>
        </a:p>
      </dgm:t>
    </dgm:pt>
    <dgm:pt modelId="{FCC701C4-53E2-42D0-B72C-62DB06F34C04}" type="sibTrans" cxnId="{D7D2D4A1-6F7E-4560-8FBF-7784C49D1812}">
      <dgm:prSet/>
      <dgm:spPr/>
      <dgm:t>
        <a:bodyPr/>
        <a:lstStyle/>
        <a:p>
          <a:endParaRPr lang="en-US"/>
        </a:p>
      </dgm:t>
    </dgm:pt>
    <dgm:pt modelId="{75D7129C-2F9E-448D-B545-1A2849F2CC34}">
      <dgm:prSet custT="1"/>
      <dgm:spPr/>
      <dgm:t>
        <a:bodyPr/>
        <a:lstStyle/>
        <a:p>
          <a:r>
            <a:rPr lang="en-GB" sz="1800" b="1" dirty="0"/>
            <a:t>Integration</a:t>
          </a:r>
          <a:endParaRPr lang="en-US" sz="1800" b="1" dirty="0"/>
        </a:p>
      </dgm:t>
    </dgm:pt>
    <dgm:pt modelId="{9842B950-7012-44AF-98D3-71ADFBC5FA01}" type="parTrans" cxnId="{078CEBDE-7A80-477F-941A-D7447A803A4A}">
      <dgm:prSet/>
      <dgm:spPr/>
      <dgm:t>
        <a:bodyPr/>
        <a:lstStyle/>
        <a:p>
          <a:endParaRPr lang="en-US"/>
        </a:p>
      </dgm:t>
    </dgm:pt>
    <dgm:pt modelId="{86BB0AB3-2DD5-4F54-9246-3C796F123BE6}" type="sibTrans" cxnId="{078CEBDE-7A80-477F-941A-D7447A803A4A}">
      <dgm:prSet/>
      <dgm:spPr/>
      <dgm:t>
        <a:bodyPr/>
        <a:lstStyle/>
        <a:p>
          <a:endParaRPr lang="en-US"/>
        </a:p>
      </dgm:t>
    </dgm:pt>
    <dgm:pt modelId="{167B86AD-244A-40D6-8A6B-0EE0CC7E87E0}">
      <dgm:prSet custT="1"/>
      <dgm:spPr/>
      <dgm:t>
        <a:bodyPr/>
        <a:lstStyle/>
        <a:p>
          <a:r>
            <a:rPr lang="en-GB" sz="1800" b="1" dirty="0"/>
            <a:t>Contribution</a:t>
          </a:r>
          <a:endParaRPr lang="en-US" sz="1800" b="1" dirty="0"/>
        </a:p>
      </dgm:t>
    </dgm:pt>
    <dgm:pt modelId="{1584E488-A462-491D-851A-D6CC430C6A77}" type="parTrans" cxnId="{229654D5-CA5F-46E2-BF50-A132B7BBAB4F}">
      <dgm:prSet/>
      <dgm:spPr/>
      <dgm:t>
        <a:bodyPr/>
        <a:lstStyle/>
        <a:p>
          <a:endParaRPr lang="en-US"/>
        </a:p>
      </dgm:t>
    </dgm:pt>
    <dgm:pt modelId="{6D16507D-A576-4A4B-BEF3-56561EFCCBEF}" type="sibTrans" cxnId="{229654D5-CA5F-46E2-BF50-A132B7BBAB4F}">
      <dgm:prSet/>
      <dgm:spPr/>
      <dgm:t>
        <a:bodyPr/>
        <a:lstStyle/>
        <a:p>
          <a:endParaRPr lang="en-US"/>
        </a:p>
      </dgm:t>
    </dgm:pt>
    <dgm:pt modelId="{4C9AADE5-E0C2-4435-872F-F73C4F4986E4}">
      <dgm:prSet custT="1"/>
      <dgm:spPr/>
      <dgm:t>
        <a:bodyPr/>
        <a:lstStyle/>
        <a:p>
          <a:r>
            <a:rPr lang="en-GB" sz="1800" b="1" dirty="0"/>
            <a:t>Residence</a:t>
          </a:r>
          <a:endParaRPr lang="en-US" sz="1800" b="1" dirty="0"/>
        </a:p>
      </dgm:t>
    </dgm:pt>
    <dgm:pt modelId="{FF46127F-213D-4CD0-93D7-2C9CD6FF85A6}" type="parTrans" cxnId="{15399258-EAC2-45D6-BABE-02DA4BD63552}">
      <dgm:prSet/>
      <dgm:spPr/>
      <dgm:t>
        <a:bodyPr/>
        <a:lstStyle/>
        <a:p>
          <a:endParaRPr lang="en-US"/>
        </a:p>
      </dgm:t>
    </dgm:pt>
    <dgm:pt modelId="{C1FD8941-D8BA-44F6-A076-FD9B0EA73AE7}" type="sibTrans" cxnId="{15399258-EAC2-45D6-BABE-02DA4BD63552}">
      <dgm:prSet/>
      <dgm:spPr/>
      <dgm:t>
        <a:bodyPr/>
        <a:lstStyle/>
        <a:p>
          <a:endParaRPr lang="en-US"/>
        </a:p>
      </dgm:t>
    </dgm:pt>
    <dgm:pt modelId="{8BC73478-86A4-41A5-8B13-680F426A1B7F}" type="pres">
      <dgm:prSet presAssocID="{52472055-026B-4BCB-A3C5-26F450142AE4}" presName="root" presStyleCnt="0">
        <dgm:presLayoutVars>
          <dgm:dir/>
          <dgm:resizeHandles val="exact"/>
        </dgm:presLayoutVars>
      </dgm:prSet>
      <dgm:spPr/>
    </dgm:pt>
    <dgm:pt modelId="{57747301-7AE2-414F-82AC-2A540C977B2A}" type="pres">
      <dgm:prSet presAssocID="{5DCC932A-20C8-471C-8388-5830D66E5CF3}" presName="compNode" presStyleCnt="0"/>
      <dgm:spPr/>
    </dgm:pt>
    <dgm:pt modelId="{23242B68-41EA-44B0-800A-8C5E60BE99EC}" type="pres">
      <dgm:prSet presAssocID="{5DCC932A-20C8-471C-8388-5830D66E5CF3}" presName="bgRect" presStyleLbl="bgShp" presStyleIdx="0" presStyleCnt="3"/>
      <dgm:spPr>
        <a:solidFill>
          <a:srgbClr val="80D4E7"/>
        </a:solidFill>
      </dgm:spPr>
    </dgm:pt>
    <dgm:pt modelId="{109E22D1-E81D-41A0-9776-6255898F2BFB}" type="pres">
      <dgm:prSet presAssocID="{5DCC932A-20C8-471C-8388-5830D66E5C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5AB5B121-AC9B-43F4-ABD4-6E0E9DEFE49F}" type="pres">
      <dgm:prSet presAssocID="{5DCC932A-20C8-471C-8388-5830D66E5CF3}" presName="spaceRect" presStyleCnt="0"/>
      <dgm:spPr/>
    </dgm:pt>
    <dgm:pt modelId="{7F693165-F72D-495F-A250-B451E781244F}" type="pres">
      <dgm:prSet presAssocID="{5DCC932A-20C8-471C-8388-5830D66E5CF3}" presName="parTx" presStyleLbl="revTx" presStyleIdx="0" presStyleCnt="4">
        <dgm:presLayoutVars>
          <dgm:chMax val="0"/>
          <dgm:chPref val="0"/>
        </dgm:presLayoutVars>
      </dgm:prSet>
      <dgm:spPr/>
    </dgm:pt>
    <dgm:pt modelId="{1DD1DBA2-4AEB-4680-8AF7-15E3EDB1694A}" type="pres">
      <dgm:prSet presAssocID="{8C409964-12C0-4585-8B52-F82C7CFDF25F}" presName="sibTrans" presStyleCnt="0"/>
      <dgm:spPr/>
    </dgm:pt>
    <dgm:pt modelId="{A1A8EFD3-BD1F-4BF9-B1C2-E3A66D2C3D5C}" type="pres">
      <dgm:prSet presAssocID="{CD79B370-2E98-4275-BC0A-A2982CF13B1E}" presName="compNode" presStyleCnt="0"/>
      <dgm:spPr/>
    </dgm:pt>
    <dgm:pt modelId="{754CFC4D-C07F-4DEE-83DD-E5FCD683771C}" type="pres">
      <dgm:prSet presAssocID="{CD79B370-2E98-4275-BC0A-A2982CF13B1E}" presName="bgRect" presStyleLbl="bgShp" presStyleIdx="1" presStyleCnt="3"/>
      <dgm:spPr>
        <a:solidFill>
          <a:srgbClr val="80D2CC"/>
        </a:solidFill>
      </dgm:spPr>
    </dgm:pt>
    <dgm:pt modelId="{0A674CE3-1671-4E7C-AA41-F359DD015D30}" type="pres">
      <dgm:prSet presAssocID="{CD79B370-2E98-4275-BC0A-A2982CF13B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DAC04DB-7AC9-46BA-9E07-C05B3E72B427}" type="pres">
      <dgm:prSet presAssocID="{CD79B370-2E98-4275-BC0A-A2982CF13B1E}" presName="spaceRect" presStyleCnt="0"/>
      <dgm:spPr/>
    </dgm:pt>
    <dgm:pt modelId="{CCAD2D9D-527C-4AE7-BC0A-B5F4584177DC}" type="pres">
      <dgm:prSet presAssocID="{CD79B370-2E98-4275-BC0A-A2982CF13B1E}" presName="parTx" presStyleLbl="revTx" presStyleIdx="1" presStyleCnt="4">
        <dgm:presLayoutVars>
          <dgm:chMax val="0"/>
          <dgm:chPref val="0"/>
        </dgm:presLayoutVars>
      </dgm:prSet>
      <dgm:spPr/>
    </dgm:pt>
    <dgm:pt modelId="{0493CC14-F1B1-4DB4-8DE7-EE79376BF1A3}" type="pres">
      <dgm:prSet presAssocID="{70879441-7598-4C58-98CC-B3EA7C368E35}" presName="sibTrans" presStyleCnt="0"/>
      <dgm:spPr/>
    </dgm:pt>
    <dgm:pt modelId="{2ADC9D66-ACBE-4806-AE98-04A04532A217}" type="pres">
      <dgm:prSet presAssocID="{B97E66CB-7E58-4A14-BDBF-B652C5FA9F00}" presName="compNode" presStyleCnt="0"/>
      <dgm:spPr/>
    </dgm:pt>
    <dgm:pt modelId="{C6D35C07-B1EB-42C0-91FE-51B01DB94B5B}" type="pres">
      <dgm:prSet presAssocID="{B97E66CB-7E58-4A14-BDBF-B652C5FA9F00}" presName="bgRect" presStyleLbl="bgShp" presStyleIdx="2" presStyleCnt="3"/>
      <dgm:spPr>
        <a:solidFill>
          <a:srgbClr val="80D4E7"/>
        </a:solidFill>
      </dgm:spPr>
    </dgm:pt>
    <dgm:pt modelId="{07C58E96-0C18-4060-A3D8-40E452D561AE}" type="pres">
      <dgm:prSet presAssocID="{B97E66CB-7E58-4A14-BDBF-B652C5FA9F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C6F8C02-5DF6-4610-BF85-09983AA181D2}" type="pres">
      <dgm:prSet presAssocID="{B97E66CB-7E58-4A14-BDBF-B652C5FA9F00}" presName="spaceRect" presStyleCnt="0"/>
      <dgm:spPr/>
    </dgm:pt>
    <dgm:pt modelId="{979110F3-6130-4211-AF5F-5E15D680FACE}" type="pres">
      <dgm:prSet presAssocID="{B97E66CB-7E58-4A14-BDBF-B652C5FA9F00}" presName="parTx" presStyleLbl="revTx" presStyleIdx="2" presStyleCnt="4">
        <dgm:presLayoutVars>
          <dgm:chMax val="0"/>
          <dgm:chPref val="0"/>
        </dgm:presLayoutVars>
      </dgm:prSet>
      <dgm:spPr/>
    </dgm:pt>
    <dgm:pt modelId="{C91F090E-F8B2-4492-8913-8EE262804433}" type="pres">
      <dgm:prSet presAssocID="{B97E66CB-7E58-4A14-BDBF-B652C5FA9F00}" presName="desTx" presStyleLbl="revTx" presStyleIdx="3" presStyleCnt="4">
        <dgm:presLayoutVars/>
      </dgm:prSet>
      <dgm:spPr/>
    </dgm:pt>
  </dgm:ptLst>
  <dgm:cxnLst>
    <dgm:cxn modelId="{7ED8F502-E819-4BF9-8197-A2E14B1CEB57}" srcId="{52472055-026B-4BCB-A3C5-26F450142AE4}" destId="{CD79B370-2E98-4275-BC0A-A2982CF13B1E}" srcOrd="1" destOrd="0" parTransId="{9515C3CC-1666-4DFB-B8BA-3F568CFBE946}" sibTransId="{70879441-7598-4C58-98CC-B3EA7C368E35}"/>
    <dgm:cxn modelId="{8000E70A-646A-4176-BADF-7E60F13A30B3}" srcId="{52472055-026B-4BCB-A3C5-26F450142AE4}" destId="{B97E66CB-7E58-4A14-BDBF-B652C5FA9F00}" srcOrd="2" destOrd="0" parTransId="{56029534-E690-473E-83FB-C229BB3C393F}" sibTransId="{AE16F9F3-89A3-4414-A373-8DB2C3E9467B}"/>
    <dgm:cxn modelId="{30BB780F-E6F7-4316-B899-189DF6586EC2}" type="presOf" srcId="{52472055-026B-4BCB-A3C5-26F450142AE4}" destId="{8BC73478-86A4-41A5-8B13-680F426A1B7F}" srcOrd="0" destOrd="0" presId="urn:microsoft.com/office/officeart/2018/2/layout/IconVerticalSolidList"/>
    <dgm:cxn modelId="{194E8920-78FA-4A92-9F7C-73F60E25C0A4}" type="presOf" srcId="{5DCC932A-20C8-471C-8388-5830D66E5CF3}" destId="{7F693165-F72D-495F-A250-B451E781244F}" srcOrd="0" destOrd="0" presId="urn:microsoft.com/office/officeart/2018/2/layout/IconVerticalSolidList"/>
    <dgm:cxn modelId="{B217665E-97B2-4B12-9D40-BA88DCB6A1C6}" type="presOf" srcId="{CD79B370-2E98-4275-BC0A-A2982CF13B1E}" destId="{CCAD2D9D-527C-4AE7-BC0A-B5F4584177DC}" srcOrd="0" destOrd="0" presId="urn:microsoft.com/office/officeart/2018/2/layout/IconVerticalSolidList"/>
    <dgm:cxn modelId="{1799A563-0E72-4A09-8EDC-EDDFB3D0278C}" type="presOf" srcId="{75D7129C-2F9E-448D-B545-1A2849F2CC34}" destId="{C91F090E-F8B2-4492-8913-8EE262804433}" srcOrd="0" destOrd="1" presId="urn:microsoft.com/office/officeart/2018/2/layout/IconVerticalSolidList"/>
    <dgm:cxn modelId="{9372666E-609B-47C8-9C4D-FC46C1B530D4}" type="presOf" srcId="{167B86AD-244A-40D6-8A6B-0EE0CC7E87E0}" destId="{C91F090E-F8B2-4492-8913-8EE262804433}" srcOrd="0" destOrd="2" presId="urn:microsoft.com/office/officeart/2018/2/layout/IconVerticalSolidList"/>
    <dgm:cxn modelId="{E986D375-DA3B-4C49-8467-5C3E47714DB4}" type="presOf" srcId="{5E6F73C8-FC22-44BE-8A8D-7AC54787F555}" destId="{C91F090E-F8B2-4492-8913-8EE262804433}" srcOrd="0" destOrd="0" presId="urn:microsoft.com/office/officeart/2018/2/layout/IconVerticalSolidList"/>
    <dgm:cxn modelId="{15399258-EAC2-45D6-BABE-02DA4BD63552}" srcId="{B97E66CB-7E58-4A14-BDBF-B652C5FA9F00}" destId="{4C9AADE5-E0C2-4435-872F-F73C4F4986E4}" srcOrd="3" destOrd="0" parTransId="{FF46127F-213D-4CD0-93D7-2C9CD6FF85A6}" sibTransId="{C1FD8941-D8BA-44F6-A076-FD9B0EA73AE7}"/>
    <dgm:cxn modelId="{AD39607E-D69F-449F-9ADB-03DAC95BFFD6}" srcId="{52472055-026B-4BCB-A3C5-26F450142AE4}" destId="{5DCC932A-20C8-471C-8388-5830D66E5CF3}" srcOrd="0" destOrd="0" parTransId="{CD95FDE1-B41B-43F0-8A94-4D271A78BD67}" sibTransId="{8C409964-12C0-4585-8B52-F82C7CFDF25F}"/>
    <dgm:cxn modelId="{D7D2D4A1-6F7E-4560-8FBF-7784C49D1812}" srcId="{B97E66CB-7E58-4A14-BDBF-B652C5FA9F00}" destId="{5E6F73C8-FC22-44BE-8A8D-7AC54787F555}" srcOrd="0" destOrd="0" parTransId="{94B62811-FED7-4AC5-8309-9CAC9ABAA8EE}" sibTransId="{FCC701C4-53E2-42D0-B72C-62DB06F34C04}"/>
    <dgm:cxn modelId="{ECBD07B0-F032-4363-AEC2-756609A36EA1}" type="presOf" srcId="{4C9AADE5-E0C2-4435-872F-F73C4F4986E4}" destId="{C91F090E-F8B2-4492-8913-8EE262804433}" srcOrd="0" destOrd="3" presId="urn:microsoft.com/office/officeart/2018/2/layout/IconVerticalSolidList"/>
    <dgm:cxn modelId="{229654D5-CA5F-46E2-BF50-A132B7BBAB4F}" srcId="{B97E66CB-7E58-4A14-BDBF-B652C5FA9F00}" destId="{167B86AD-244A-40D6-8A6B-0EE0CC7E87E0}" srcOrd="2" destOrd="0" parTransId="{1584E488-A462-491D-851A-D6CC430C6A77}" sibTransId="{6D16507D-A576-4A4B-BEF3-56561EFCCBEF}"/>
    <dgm:cxn modelId="{078CEBDE-7A80-477F-941A-D7447A803A4A}" srcId="{B97E66CB-7E58-4A14-BDBF-B652C5FA9F00}" destId="{75D7129C-2F9E-448D-B545-1A2849F2CC34}" srcOrd="1" destOrd="0" parTransId="{9842B950-7012-44AF-98D3-71ADFBC5FA01}" sibTransId="{86BB0AB3-2DD5-4F54-9246-3C796F123BE6}"/>
    <dgm:cxn modelId="{F7D220EE-B2AD-46E3-9C81-2080E87CDA76}" type="presOf" srcId="{B97E66CB-7E58-4A14-BDBF-B652C5FA9F00}" destId="{979110F3-6130-4211-AF5F-5E15D680FACE}" srcOrd="0" destOrd="0" presId="urn:microsoft.com/office/officeart/2018/2/layout/IconVerticalSolidList"/>
    <dgm:cxn modelId="{904A0BA4-E64C-4C86-A1D9-1D8D09203BCF}" type="presParOf" srcId="{8BC73478-86A4-41A5-8B13-680F426A1B7F}" destId="{57747301-7AE2-414F-82AC-2A540C977B2A}" srcOrd="0" destOrd="0" presId="urn:microsoft.com/office/officeart/2018/2/layout/IconVerticalSolidList"/>
    <dgm:cxn modelId="{9578DDAC-7FF4-4BF4-BBAC-B7B2DDE1865C}" type="presParOf" srcId="{57747301-7AE2-414F-82AC-2A540C977B2A}" destId="{23242B68-41EA-44B0-800A-8C5E60BE99EC}" srcOrd="0" destOrd="0" presId="urn:microsoft.com/office/officeart/2018/2/layout/IconVerticalSolidList"/>
    <dgm:cxn modelId="{9921690E-F387-4022-BE8D-FAE718A90D11}" type="presParOf" srcId="{57747301-7AE2-414F-82AC-2A540C977B2A}" destId="{109E22D1-E81D-41A0-9776-6255898F2BFB}" srcOrd="1" destOrd="0" presId="urn:microsoft.com/office/officeart/2018/2/layout/IconVerticalSolidList"/>
    <dgm:cxn modelId="{827E56AE-48C0-4196-AAB1-B4DCA86D8585}" type="presParOf" srcId="{57747301-7AE2-414F-82AC-2A540C977B2A}" destId="{5AB5B121-AC9B-43F4-ABD4-6E0E9DEFE49F}" srcOrd="2" destOrd="0" presId="urn:microsoft.com/office/officeart/2018/2/layout/IconVerticalSolidList"/>
    <dgm:cxn modelId="{810C2983-AB4E-4767-8DA7-5C629AAF2B9C}" type="presParOf" srcId="{57747301-7AE2-414F-82AC-2A540C977B2A}" destId="{7F693165-F72D-495F-A250-B451E781244F}" srcOrd="3" destOrd="0" presId="urn:microsoft.com/office/officeart/2018/2/layout/IconVerticalSolidList"/>
    <dgm:cxn modelId="{31016AFE-1F31-4972-A2F2-B02485A6C2E3}" type="presParOf" srcId="{8BC73478-86A4-41A5-8B13-680F426A1B7F}" destId="{1DD1DBA2-4AEB-4680-8AF7-15E3EDB1694A}" srcOrd="1" destOrd="0" presId="urn:microsoft.com/office/officeart/2018/2/layout/IconVerticalSolidList"/>
    <dgm:cxn modelId="{81812F50-BFD8-440E-9EB1-95DEF8C37306}" type="presParOf" srcId="{8BC73478-86A4-41A5-8B13-680F426A1B7F}" destId="{A1A8EFD3-BD1F-4BF9-B1C2-E3A66D2C3D5C}" srcOrd="2" destOrd="0" presId="urn:microsoft.com/office/officeart/2018/2/layout/IconVerticalSolidList"/>
    <dgm:cxn modelId="{64C5E6FF-E255-4031-8418-4A62D109BB95}" type="presParOf" srcId="{A1A8EFD3-BD1F-4BF9-B1C2-E3A66D2C3D5C}" destId="{754CFC4D-C07F-4DEE-83DD-E5FCD683771C}" srcOrd="0" destOrd="0" presId="urn:microsoft.com/office/officeart/2018/2/layout/IconVerticalSolidList"/>
    <dgm:cxn modelId="{9357C110-08BE-4FAF-B57B-67EFDCE8830A}" type="presParOf" srcId="{A1A8EFD3-BD1F-4BF9-B1C2-E3A66D2C3D5C}" destId="{0A674CE3-1671-4E7C-AA41-F359DD015D30}" srcOrd="1" destOrd="0" presId="urn:microsoft.com/office/officeart/2018/2/layout/IconVerticalSolidList"/>
    <dgm:cxn modelId="{84832E1E-3BA1-4EC5-BAF7-9149EF994EEF}" type="presParOf" srcId="{A1A8EFD3-BD1F-4BF9-B1C2-E3A66D2C3D5C}" destId="{3DAC04DB-7AC9-46BA-9E07-C05B3E72B427}" srcOrd="2" destOrd="0" presId="urn:microsoft.com/office/officeart/2018/2/layout/IconVerticalSolidList"/>
    <dgm:cxn modelId="{618E5DF6-7BC2-4537-B973-17CE4C1F39B9}" type="presParOf" srcId="{A1A8EFD3-BD1F-4BF9-B1C2-E3A66D2C3D5C}" destId="{CCAD2D9D-527C-4AE7-BC0A-B5F4584177DC}" srcOrd="3" destOrd="0" presId="urn:microsoft.com/office/officeart/2018/2/layout/IconVerticalSolidList"/>
    <dgm:cxn modelId="{42986191-940F-4844-A512-D5998906B3AC}" type="presParOf" srcId="{8BC73478-86A4-41A5-8B13-680F426A1B7F}" destId="{0493CC14-F1B1-4DB4-8DE7-EE79376BF1A3}" srcOrd="3" destOrd="0" presId="urn:microsoft.com/office/officeart/2018/2/layout/IconVerticalSolidList"/>
    <dgm:cxn modelId="{112C350D-195B-42D1-9A74-DBA4746F954D}" type="presParOf" srcId="{8BC73478-86A4-41A5-8B13-680F426A1B7F}" destId="{2ADC9D66-ACBE-4806-AE98-04A04532A217}" srcOrd="4" destOrd="0" presId="urn:microsoft.com/office/officeart/2018/2/layout/IconVerticalSolidList"/>
    <dgm:cxn modelId="{39098CB8-205C-4594-AA73-AE3AFF56B0FB}" type="presParOf" srcId="{2ADC9D66-ACBE-4806-AE98-04A04532A217}" destId="{C6D35C07-B1EB-42C0-91FE-51B01DB94B5B}" srcOrd="0" destOrd="0" presId="urn:microsoft.com/office/officeart/2018/2/layout/IconVerticalSolidList"/>
    <dgm:cxn modelId="{BD420B6F-9770-49D5-9CF3-F8885AEAE48D}" type="presParOf" srcId="{2ADC9D66-ACBE-4806-AE98-04A04532A217}" destId="{07C58E96-0C18-4060-A3D8-40E452D561AE}" srcOrd="1" destOrd="0" presId="urn:microsoft.com/office/officeart/2018/2/layout/IconVerticalSolidList"/>
    <dgm:cxn modelId="{7A977D1E-4DD1-45C8-A00C-FA9A88233867}" type="presParOf" srcId="{2ADC9D66-ACBE-4806-AE98-04A04532A217}" destId="{5C6F8C02-5DF6-4610-BF85-09983AA181D2}" srcOrd="2" destOrd="0" presId="urn:microsoft.com/office/officeart/2018/2/layout/IconVerticalSolidList"/>
    <dgm:cxn modelId="{2082B38F-B106-4C77-A8FF-4F21C012DF3E}" type="presParOf" srcId="{2ADC9D66-ACBE-4806-AE98-04A04532A217}" destId="{979110F3-6130-4211-AF5F-5E15D680FACE}" srcOrd="3" destOrd="0" presId="urn:microsoft.com/office/officeart/2018/2/layout/IconVerticalSolidList"/>
    <dgm:cxn modelId="{D2BEBFD6-A1F1-440D-A2FA-B7B475111F22}" type="presParOf" srcId="{2ADC9D66-ACBE-4806-AE98-04A04532A217}" destId="{C91F090E-F8B2-4492-8913-8EE26280443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33F1E-DF42-4945-ACEE-FFC82D2F94FC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C6B393-387C-4CBF-A64D-7E422B4C304A}">
      <dgm:prSet/>
      <dgm:spPr>
        <a:solidFill>
          <a:srgbClr val="80D4E7"/>
        </a:solidFill>
      </dgm:spPr>
      <dgm:t>
        <a:bodyPr/>
        <a:lstStyle/>
        <a:p>
          <a:r>
            <a:rPr lang="en-GB" b="0" dirty="0"/>
            <a:t>Proposed changes to </a:t>
          </a:r>
          <a:r>
            <a:rPr lang="en-GB" b="0" u="sng" dirty="0"/>
            <a:t>apply to those who do not already have settlement (ILR)</a:t>
          </a:r>
          <a:endParaRPr lang="en-US" u="sng" dirty="0"/>
        </a:p>
      </dgm:t>
    </dgm:pt>
    <dgm:pt modelId="{4B0731CC-889E-4ECD-8B30-49E6A3E3701F}" type="parTrans" cxnId="{6F6A9EF5-8ADC-42CC-BAEB-A519DE4AFFAD}">
      <dgm:prSet/>
      <dgm:spPr/>
      <dgm:t>
        <a:bodyPr/>
        <a:lstStyle/>
        <a:p>
          <a:endParaRPr lang="en-US"/>
        </a:p>
      </dgm:t>
    </dgm:pt>
    <dgm:pt modelId="{048BCA68-EDB4-4DC6-AAB2-C760B8F86F5C}" type="sibTrans" cxnId="{6F6A9EF5-8ADC-42CC-BAEB-A519DE4AFFAD}">
      <dgm:prSet/>
      <dgm:spPr/>
      <dgm:t>
        <a:bodyPr/>
        <a:lstStyle/>
        <a:p>
          <a:endParaRPr lang="en-US"/>
        </a:p>
      </dgm:t>
    </dgm:pt>
    <dgm:pt modelId="{FDB0EDF9-A330-490A-A09D-813A7D6A20E7}">
      <dgm:prSet/>
      <dgm:spPr>
        <a:solidFill>
          <a:srgbClr val="80D2CC"/>
        </a:solidFill>
      </dgm:spPr>
      <dgm:t>
        <a:bodyPr/>
        <a:lstStyle/>
        <a:p>
          <a:r>
            <a:rPr lang="en-GB" b="0" dirty="0"/>
            <a:t>Baseline qualifying period: </a:t>
          </a:r>
          <a:r>
            <a:rPr lang="en-GB" b="1" u="sng" dirty="0"/>
            <a:t>10 years </a:t>
          </a:r>
          <a:r>
            <a:rPr lang="en-GB" b="0" dirty="0"/>
            <a:t>lawful residence.</a:t>
          </a:r>
          <a:endParaRPr lang="en-US" dirty="0"/>
        </a:p>
      </dgm:t>
    </dgm:pt>
    <dgm:pt modelId="{897323B5-25F9-421D-9519-AFE0B47ADECE}" type="parTrans" cxnId="{BD24F2E7-9F83-4593-9BEA-1BF77B083700}">
      <dgm:prSet/>
      <dgm:spPr/>
      <dgm:t>
        <a:bodyPr/>
        <a:lstStyle/>
        <a:p>
          <a:endParaRPr lang="en-US"/>
        </a:p>
      </dgm:t>
    </dgm:pt>
    <dgm:pt modelId="{B22BD899-3CCC-4948-B4EF-1A48B5010646}" type="sibTrans" cxnId="{BD24F2E7-9F83-4593-9BEA-1BF77B083700}">
      <dgm:prSet/>
      <dgm:spPr/>
      <dgm:t>
        <a:bodyPr/>
        <a:lstStyle/>
        <a:p>
          <a:endParaRPr lang="en-US"/>
        </a:p>
      </dgm:t>
    </dgm:pt>
    <dgm:pt modelId="{E283701C-A121-46BF-BE81-DF50AD86DF5D}">
      <dgm:prSet/>
      <dgm:spPr>
        <a:solidFill>
          <a:srgbClr val="80D4E7"/>
        </a:solidFill>
      </dgm:spPr>
      <dgm:t>
        <a:bodyPr/>
        <a:lstStyle/>
        <a:p>
          <a:r>
            <a:rPr lang="en-GB" b="0" dirty="0"/>
            <a:t>Adjustments: The baseline can be </a:t>
          </a:r>
          <a:r>
            <a:rPr lang="en-GB" b="1" u="sng" dirty="0"/>
            <a:t>shortened or lengthened </a:t>
          </a:r>
          <a:r>
            <a:rPr lang="en-GB" b="0" dirty="0"/>
            <a:t>depending on contribution, integration and character.</a:t>
          </a:r>
          <a:endParaRPr lang="en-US" dirty="0"/>
        </a:p>
      </dgm:t>
    </dgm:pt>
    <dgm:pt modelId="{8882607B-743C-43F7-AEE7-6309BB918062}" type="parTrans" cxnId="{56C070F9-C984-42A2-8D08-39DEE6C5371F}">
      <dgm:prSet/>
      <dgm:spPr/>
      <dgm:t>
        <a:bodyPr/>
        <a:lstStyle/>
        <a:p>
          <a:endParaRPr lang="en-US"/>
        </a:p>
      </dgm:t>
    </dgm:pt>
    <dgm:pt modelId="{26CFB947-EBE0-4721-AD4D-7DD90612A18D}" type="sibTrans" cxnId="{56C070F9-C984-42A2-8D08-39DEE6C5371F}">
      <dgm:prSet/>
      <dgm:spPr/>
      <dgm:t>
        <a:bodyPr/>
        <a:lstStyle/>
        <a:p>
          <a:endParaRPr lang="en-US"/>
        </a:p>
      </dgm:t>
    </dgm:pt>
    <dgm:pt modelId="{4367E57D-8905-44B4-816E-BFF4808D6E79}">
      <dgm:prSet/>
      <dgm:spPr>
        <a:solidFill>
          <a:srgbClr val="80D2CC"/>
        </a:solidFill>
      </dgm:spPr>
      <dgm:t>
        <a:bodyPr/>
        <a:lstStyle/>
        <a:p>
          <a:r>
            <a:rPr lang="en-GB" b="0" dirty="0"/>
            <a:t>Roles below RQF Level 6 settlement could be a  </a:t>
          </a:r>
          <a:r>
            <a:rPr lang="en-GB" b="1" u="sng" dirty="0"/>
            <a:t>15-year</a:t>
          </a:r>
          <a:r>
            <a:rPr lang="en-GB" b="0" u="sng" dirty="0"/>
            <a:t> </a:t>
          </a:r>
          <a:r>
            <a:rPr lang="en-GB" b="0" dirty="0"/>
            <a:t>qualifying period</a:t>
          </a:r>
          <a:endParaRPr lang="en-US" dirty="0"/>
        </a:p>
      </dgm:t>
    </dgm:pt>
    <dgm:pt modelId="{0C92B21F-EA69-4D1F-BC11-5E0FB329891E}" type="parTrans" cxnId="{4E97A52B-F8CF-4F2E-96AA-B41BAAAC5E18}">
      <dgm:prSet/>
      <dgm:spPr/>
      <dgm:t>
        <a:bodyPr/>
        <a:lstStyle/>
        <a:p>
          <a:endParaRPr lang="en-US"/>
        </a:p>
      </dgm:t>
    </dgm:pt>
    <dgm:pt modelId="{1EDDB3AB-4F83-4086-BAB9-62B408EE450B}" type="sibTrans" cxnId="{4E97A52B-F8CF-4F2E-96AA-B41BAAAC5E18}">
      <dgm:prSet/>
      <dgm:spPr/>
      <dgm:t>
        <a:bodyPr/>
        <a:lstStyle/>
        <a:p>
          <a:endParaRPr lang="en-US"/>
        </a:p>
      </dgm:t>
    </dgm:pt>
    <dgm:pt modelId="{362F8656-714F-4C8A-BE35-B0D7A72E25C8}">
      <dgm:prSet/>
      <dgm:spPr>
        <a:solidFill>
          <a:srgbClr val="80D2CC"/>
        </a:solidFill>
      </dgm:spPr>
      <dgm:t>
        <a:bodyPr/>
        <a:lstStyle/>
        <a:p>
          <a:r>
            <a:rPr lang="en-GB" b="0"/>
            <a:t>Adult dependants will be assessed separately (not automatically aligned with main applicant)</a:t>
          </a:r>
          <a:endParaRPr lang="en-US"/>
        </a:p>
      </dgm:t>
    </dgm:pt>
    <dgm:pt modelId="{331B1F45-F784-45F9-9BCC-8EBDD74157AE}" type="parTrans" cxnId="{CB570D18-A3C5-4717-A3F7-135A9C63D899}">
      <dgm:prSet/>
      <dgm:spPr/>
      <dgm:t>
        <a:bodyPr/>
        <a:lstStyle/>
        <a:p>
          <a:endParaRPr lang="en-US"/>
        </a:p>
      </dgm:t>
    </dgm:pt>
    <dgm:pt modelId="{EEFE335F-4FDE-403A-8870-95D509C6D524}" type="sibTrans" cxnId="{CB570D18-A3C5-4717-A3F7-135A9C63D899}">
      <dgm:prSet/>
      <dgm:spPr/>
      <dgm:t>
        <a:bodyPr/>
        <a:lstStyle/>
        <a:p>
          <a:endParaRPr lang="en-US"/>
        </a:p>
      </dgm:t>
    </dgm:pt>
    <dgm:pt modelId="{8DAB6710-ED22-4309-A24A-9692F18ADB0E}">
      <dgm:prSet/>
      <dgm:spPr>
        <a:solidFill>
          <a:srgbClr val="80D4E7"/>
        </a:solidFill>
      </dgm:spPr>
      <dgm:t>
        <a:bodyPr/>
        <a:lstStyle/>
        <a:p>
          <a:r>
            <a:rPr lang="en-GB" b="1" u="sng" dirty="0"/>
            <a:t>20-year</a:t>
          </a:r>
          <a:r>
            <a:rPr lang="en-GB" b="0" dirty="0"/>
            <a:t> qualifying period for settlement for those recognised as refugees</a:t>
          </a:r>
          <a:endParaRPr lang="en-US" dirty="0"/>
        </a:p>
      </dgm:t>
    </dgm:pt>
    <dgm:pt modelId="{6B68E1C1-A95C-4FAA-AAD7-61B6D855E0E5}" type="parTrans" cxnId="{54BCBB34-1881-419D-B46E-B1CD3F7F9CE1}">
      <dgm:prSet/>
      <dgm:spPr/>
      <dgm:t>
        <a:bodyPr/>
        <a:lstStyle/>
        <a:p>
          <a:endParaRPr lang="en-US"/>
        </a:p>
      </dgm:t>
    </dgm:pt>
    <dgm:pt modelId="{45E1C18F-B4F2-4057-8956-7553FD82ED15}" type="sibTrans" cxnId="{54BCBB34-1881-419D-B46E-B1CD3F7F9CE1}">
      <dgm:prSet/>
      <dgm:spPr/>
      <dgm:t>
        <a:bodyPr/>
        <a:lstStyle/>
        <a:p>
          <a:endParaRPr lang="en-US"/>
        </a:p>
      </dgm:t>
    </dgm:pt>
    <dgm:pt modelId="{2BEAD872-003D-4802-9B21-358156B6AB2D}">
      <dgm:prSet/>
      <dgm:spPr>
        <a:solidFill>
          <a:srgbClr val="80D2CC"/>
        </a:solidFill>
      </dgm:spPr>
      <dgm:t>
        <a:bodyPr/>
        <a:lstStyle/>
        <a:p>
          <a:r>
            <a:rPr lang="en-GB" b="1" u="sng" dirty="0"/>
            <a:t>10-year</a:t>
          </a:r>
          <a:r>
            <a:rPr lang="en-GB" b="0" dirty="0"/>
            <a:t> qualifying period for settlement for resettled refugees via an official programme</a:t>
          </a:r>
          <a:endParaRPr lang="en-US" dirty="0"/>
        </a:p>
      </dgm:t>
    </dgm:pt>
    <dgm:pt modelId="{DBDD98B4-D65E-4017-AB63-F7278929C5D3}" type="parTrans" cxnId="{7D037A0C-4C5F-488E-9739-F13E1AE10D88}">
      <dgm:prSet/>
      <dgm:spPr/>
      <dgm:t>
        <a:bodyPr/>
        <a:lstStyle/>
        <a:p>
          <a:endParaRPr lang="en-US"/>
        </a:p>
      </dgm:t>
    </dgm:pt>
    <dgm:pt modelId="{1149685F-1E5B-4902-A66A-085DECE02232}" type="sibTrans" cxnId="{7D037A0C-4C5F-488E-9739-F13E1AE10D88}">
      <dgm:prSet/>
      <dgm:spPr/>
      <dgm:t>
        <a:bodyPr/>
        <a:lstStyle/>
        <a:p>
          <a:endParaRPr lang="en-US"/>
        </a:p>
      </dgm:t>
    </dgm:pt>
    <dgm:pt modelId="{7E152F84-6526-4143-9B35-6E7784F07C80}">
      <dgm:prSet/>
      <dgm:spPr>
        <a:solidFill>
          <a:srgbClr val="80D4E7"/>
        </a:solidFill>
      </dgm:spPr>
      <dgm:t>
        <a:bodyPr/>
        <a:lstStyle/>
        <a:p>
          <a:r>
            <a:rPr lang="en-GB" b="0"/>
            <a:t>Consultation asks whether vital public sector workers (such as NHS workers) should have a shorter settlement pathway</a:t>
          </a:r>
          <a:endParaRPr lang="en-US"/>
        </a:p>
      </dgm:t>
    </dgm:pt>
    <dgm:pt modelId="{143E3332-45F7-4394-B9B9-61F18A00C10C}" type="parTrans" cxnId="{422D926D-A03C-4D3E-BD61-5F2DD75E9B17}">
      <dgm:prSet/>
      <dgm:spPr/>
      <dgm:t>
        <a:bodyPr/>
        <a:lstStyle/>
        <a:p>
          <a:endParaRPr lang="en-US"/>
        </a:p>
      </dgm:t>
    </dgm:pt>
    <dgm:pt modelId="{B7634190-DEB2-47DC-8E0F-7416FE0E78E7}" type="sibTrans" cxnId="{422D926D-A03C-4D3E-BD61-5F2DD75E9B17}">
      <dgm:prSet/>
      <dgm:spPr/>
      <dgm:t>
        <a:bodyPr/>
        <a:lstStyle/>
        <a:p>
          <a:endParaRPr lang="en-US"/>
        </a:p>
      </dgm:t>
    </dgm:pt>
    <dgm:pt modelId="{F65B56CD-45A0-42E2-992C-BDF6772F78AC}" type="pres">
      <dgm:prSet presAssocID="{F9433F1E-DF42-4945-ACEE-FFC82D2F94FC}" presName="diagram" presStyleCnt="0">
        <dgm:presLayoutVars>
          <dgm:dir/>
          <dgm:resizeHandles val="exact"/>
        </dgm:presLayoutVars>
      </dgm:prSet>
      <dgm:spPr/>
    </dgm:pt>
    <dgm:pt modelId="{902A8EFD-97A8-4E03-91D2-4A4E580C3512}" type="pres">
      <dgm:prSet presAssocID="{B3C6B393-387C-4CBF-A64D-7E422B4C304A}" presName="node" presStyleLbl="node1" presStyleIdx="0" presStyleCnt="8">
        <dgm:presLayoutVars>
          <dgm:bulletEnabled val="1"/>
        </dgm:presLayoutVars>
      </dgm:prSet>
      <dgm:spPr/>
    </dgm:pt>
    <dgm:pt modelId="{2980D173-8EE8-4BAE-A795-AED2F84BB727}" type="pres">
      <dgm:prSet presAssocID="{048BCA68-EDB4-4DC6-AAB2-C760B8F86F5C}" presName="sibTrans" presStyleCnt="0"/>
      <dgm:spPr/>
    </dgm:pt>
    <dgm:pt modelId="{773E4F6A-DDC6-451D-B566-C458BE39C230}" type="pres">
      <dgm:prSet presAssocID="{FDB0EDF9-A330-490A-A09D-813A7D6A20E7}" presName="node" presStyleLbl="node1" presStyleIdx="1" presStyleCnt="8">
        <dgm:presLayoutVars>
          <dgm:bulletEnabled val="1"/>
        </dgm:presLayoutVars>
      </dgm:prSet>
      <dgm:spPr/>
    </dgm:pt>
    <dgm:pt modelId="{9777A3B6-DA6B-44EA-A8AA-B7DBC697ABFE}" type="pres">
      <dgm:prSet presAssocID="{B22BD899-3CCC-4948-B4EF-1A48B5010646}" presName="sibTrans" presStyleCnt="0"/>
      <dgm:spPr/>
    </dgm:pt>
    <dgm:pt modelId="{221D54C1-F7B7-4836-8568-2844679A574D}" type="pres">
      <dgm:prSet presAssocID="{E283701C-A121-46BF-BE81-DF50AD86DF5D}" presName="node" presStyleLbl="node1" presStyleIdx="2" presStyleCnt="8">
        <dgm:presLayoutVars>
          <dgm:bulletEnabled val="1"/>
        </dgm:presLayoutVars>
      </dgm:prSet>
      <dgm:spPr/>
    </dgm:pt>
    <dgm:pt modelId="{09C24E56-B8BB-41AC-BF05-5EEEEC6A7FDB}" type="pres">
      <dgm:prSet presAssocID="{26CFB947-EBE0-4721-AD4D-7DD90612A18D}" presName="sibTrans" presStyleCnt="0"/>
      <dgm:spPr/>
    </dgm:pt>
    <dgm:pt modelId="{847CFE8A-E465-4073-8CB7-A6094B18D631}" type="pres">
      <dgm:prSet presAssocID="{4367E57D-8905-44B4-816E-BFF4808D6E79}" presName="node" presStyleLbl="node1" presStyleIdx="3" presStyleCnt="8">
        <dgm:presLayoutVars>
          <dgm:bulletEnabled val="1"/>
        </dgm:presLayoutVars>
      </dgm:prSet>
      <dgm:spPr/>
    </dgm:pt>
    <dgm:pt modelId="{37F4A7DC-E333-4E88-A760-6A64F4A423BA}" type="pres">
      <dgm:prSet presAssocID="{1EDDB3AB-4F83-4086-BAB9-62B408EE450B}" presName="sibTrans" presStyleCnt="0"/>
      <dgm:spPr/>
    </dgm:pt>
    <dgm:pt modelId="{03715BFD-748E-4A38-8DD6-AB3A5BD26BA5}" type="pres">
      <dgm:prSet presAssocID="{362F8656-714F-4C8A-BE35-B0D7A72E25C8}" presName="node" presStyleLbl="node1" presStyleIdx="4" presStyleCnt="8">
        <dgm:presLayoutVars>
          <dgm:bulletEnabled val="1"/>
        </dgm:presLayoutVars>
      </dgm:prSet>
      <dgm:spPr/>
    </dgm:pt>
    <dgm:pt modelId="{D37E839F-E1D6-4B48-A5C2-6D6E166C2DE9}" type="pres">
      <dgm:prSet presAssocID="{EEFE335F-4FDE-403A-8870-95D509C6D524}" presName="sibTrans" presStyleCnt="0"/>
      <dgm:spPr/>
    </dgm:pt>
    <dgm:pt modelId="{AF3431AE-AC87-4F76-89B8-AE3D8B37718B}" type="pres">
      <dgm:prSet presAssocID="{8DAB6710-ED22-4309-A24A-9692F18ADB0E}" presName="node" presStyleLbl="node1" presStyleIdx="5" presStyleCnt="8">
        <dgm:presLayoutVars>
          <dgm:bulletEnabled val="1"/>
        </dgm:presLayoutVars>
      </dgm:prSet>
      <dgm:spPr/>
    </dgm:pt>
    <dgm:pt modelId="{C7F16E49-F778-4B32-A4AC-4346930CFFC2}" type="pres">
      <dgm:prSet presAssocID="{45E1C18F-B4F2-4057-8956-7553FD82ED15}" presName="sibTrans" presStyleCnt="0"/>
      <dgm:spPr/>
    </dgm:pt>
    <dgm:pt modelId="{7EB46A0B-40C2-4251-84F7-27CB99D11FA6}" type="pres">
      <dgm:prSet presAssocID="{2BEAD872-003D-4802-9B21-358156B6AB2D}" presName="node" presStyleLbl="node1" presStyleIdx="6" presStyleCnt="8">
        <dgm:presLayoutVars>
          <dgm:bulletEnabled val="1"/>
        </dgm:presLayoutVars>
      </dgm:prSet>
      <dgm:spPr/>
    </dgm:pt>
    <dgm:pt modelId="{E6FCBFA2-8331-4F0D-90E1-4D432DF77408}" type="pres">
      <dgm:prSet presAssocID="{1149685F-1E5B-4902-A66A-085DECE02232}" presName="sibTrans" presStyleCnt="0"/>
      <dgm:spPr/>
    </dgm:pt>
    <dgm:pt modelId="{77B21133-24EB-41B3-808D-1F4AC95C428D}" type="pres">
      <dgm:prSet presAssocID="{7E152F84-6526-4143-9B35-6E7784F07C80}" presName="node" presStyleLbl="node1" presStyleIdx="7" presStyleCnt="8">
        <dgm:presLayoutVars>
          <dgm:bulletEnabled val="1"/>
        </dgm:presLayoutVars>
      </dgm:prSet>
      <dgm:spPr/>
    </dgm:pt>
  </dgm:ptLst>
  <dgm:cxnLst>
    <dgm:cxn modelId="{789DF406-CA57-4D1B-89F8-ADF146F38EEB}" type="presOf" srcId="{FDB0EDF9-A330-490A-A09D-813A7D6A20E7}" destId="{773E4F6A-DDC6-451D-B566-C458BE39C230}" srcOrd="0" destOrd="0" presId="urn:microsoft.com/office/officeart/2005/8/layout/default"/>
    <dgm:cxn modelId="{7D037A0C-4C5F-488E-9739-F13E1AE10D88}" srcId="{F9433F1E-DF42-4945-ACEE-FFC82D2F94FC}" destId="{2BEAD872-003D-4802-9B21-358156B6AB2D}" srcOrd="6" destOrd="0" parTransId="{DBDD98B4-D65E-4017-AB63-F7278929C5D3}" sibTransId="{1149685F-1E5B-4902-A66A-085DECE02232}"/>
    <dgm:cxn modelId="{CB570D18-A3C5-4717-A3F7-135A9C63D899}" srcId="{F9433F1E-DF42-4945-ACEE-FFC82D2F94FC}" destId="{362F8656-714F-4C8A-BE35-B0D7A72E25C8}" srcOrd="4" destOrd="0" parTransId="{331B1F45-F784-45F9-9BCC-8EBDD74157AE}" sibTransId="{EEFE335F-4FDE-403A-8870-95D509C6D524}"/>
    <dgm:cxn modelId="{4E97A52B-F8CF-4F2E-96AA-B41BAAAC5E18}" srcId="{F9433F1E-DF42-4945-ACEE-FFC82D2F94FC}" destId="{4367E57D-8905-44B4-816E-BFF4808D6E79}" srcOrd="3" destOrd="0" parTransId="{0C92B21F-EA69-4D1F-BC11-5E0FB329891E}" sibTransId="{1EDDB3AB-4F83-4086-BAB9-62B408EE450B}"/>
    <dgm:cxn modelId="{A23CD52C-00FA-4F80-ADAF-7B772C0B1809}" type="presOf" srcId="{7E152F84-6526-4143-9B35-6E7784F07C80}" destId="{77B21133-24EB-41B3-808D-1F4AC95C428D}" srcOrd="0" destOrd="0" presId="urn:microsoft.com/office/officeart/2005/8/layout/default"/>
    <dgm:cxn modelId="{54BCBB34-1881-419D-B46E-B1CD3F7F9CE1}" srcId="{F9433F1E-DF42-4945-ACEE-FFC82D2F94FC}" destId="{8DAB6710-ED22-4309-A24A-9692F18ADB0E}" srcOrd="5" destOrd="0" parTransId="{6B68E1C1-A95C-4FAA-AAD7-61B6D855E0E5}" sibTransId="{45E1C18F-B4F2-4057-8956-7553FD82ED15}"/>
    <dgm:cxn modelId="{89D8B035-54DF-4E85-978C-19B8E9DEBD4E}" type="presOf" srcId="{B3C6B393-387C-4CBF-A64D-7E422B4C304A}" destId="{902A8EFD-97A8-4E03-91D2-4A4E580C3512}" srcOrd="0" destOrd="0" presId="urn:microsoft.com/office/officeart/2005/8/layout/default"/>
    <dgm:cxn modelId="{BA15895E-47A6-4C0A-98A5-E3157F1DF93F}" type="presOf" srcId="{362F8656-714F-4C8A-BE35-B0D7A72E25C8}" destId="{03715BFD-748E-4A38-8DD6-AB3A5BD26BA5}" srcOrd="0" destOrd="0" presId="urn:microsoft.com/office/officeart/2005/8/layout/default"/>
    <dgm:cxn modelId="{47F73041-7D55-4474-B25F-1DAFED0198DB}" type="presOf" srcId="{F9433F1E-DF42-4945-ACEE-FFC82D2F94FC}" destId="{F65B56CD-45A0-42E2-992C-BDF6772F78AC}" srcOrd="0" destOrd="0" presId="urn:microsoft.com/office/officeart/2005/8/layout/default"/>
    <dgm:cxn modelId="{422D926D-A03C-4D3E-BD61-5F2DD75E9B17}" srcId="{F9433F1E-DF42-4945-ACEE-FFC82D2F94FC}" destId="{7E152F84-6526-4143-9B35-6E7784F07C80}" srcOrd="7" destOrd="0" parTransId="{143E3332-45F7-4394-B9B9-61F18A00C10C}" sibTransId="{B7634190-DEB2-47DC-8E0F-7416FE0E78E7}"/>
    <dgm:cxn modelId="{7A93C887-B989-4C11-B828-CC8CA34E46DF}" type="presOf" srcId="{4367E57D-8905-44B4-816E-BFF4808D6E79}" destId="{847CFE8A-E465-4073-8CB7-A6094B18D631}" srcOrd="0" destOrd="0" presId="urn:microsoft.com/office/officeart/2005/8/layout/default"/>
    <dgm:cxn modelId="{DCC029A7-5904-40DA-9E21-BFA293E23EA8}" type="presOf" srcId="{E283701C-A121-46BF-BE81-DF50AD86DF5D}" destId="{221D54C1-F7B7-4836-8568-2844679A574D}" srcOrd="0" destOrd="0" presId="urn:microsoft.com/office/officeart/2005/8/layout/default"/>
    <dgm:cxn modelId="{B48487C0-0DD1-48A9-8634-DDFE80B526F8}" type="presOf" srcId="{2BEAD872-003D-4802-9B21-358156B6AB2D}" destId="{7EB46A0B-40C2-4251-84F7-27CB99D11FA6}" srcOrd="0" destOrd="0" presId="urn:microsoft.com/office/officeart/2005/8/layout/default"/>
    <dgm:cxn modelId="{BD24F2E7-9F83-4593-9BEA-1BF77B083700}" srcId="{F9433F1E-DF42-4945-ACEE-FFC82D2F94FC}" destId="{FDB0EDF9-A330-490A-A09D-813A7D6A20E7}" srcOrd="1" destOrd="0" parTransId="{897323B5-25F9-421D-9519-AFE0B47ADECE}" sibTransId="{B22BD899-3CCC-4948-B4EF-1A48B5010646}"/>
    <dgm:cxn modelId="{7EE521F0-CE1C-48F0-BCCB-DE401F2A6943}" type="presOf" srcId="{8DAB6710-ED22-4309-A24A-9692F18ADB0E}" destId="{AF3431AE-AC87-4F76-89B8-AE3D8B37718B}" srcOrd="0" destOrd="0" presId="urn:microsoft.com/office/officeart/2005/8/layout/default"/>
    <dgm:cxn modelId="{6F6A9EF5-8ADC-42CC-BAEB-A519DE4AFFAD}" srcId="{F9433F1E-DF42-4945-ACEE-FFC82D2F94FC}" destId="{B3C6B393-387C-4CBF-A64D-7E422B4C304A}" srcOrd="0" destOrd="0" parTransId="{4B0731CC-889E-4ECD-8B30-49E6A3E3701F}" sibTransId="{048BCA68-EDB4-4DC6-AAB2-C760B8F86F5C}"/>
    <dgm:cxn modelId="{56C070F9-C984-42A2-8D08-39DEE6C5371F}" srcId="{F9433F1E-DF42-4945-ACEE-FFC82D2F94FC}" destId="{E283701C-A121-46BF-BE81-DF50AD86DF5D}" srcOrd="2" destOrd="0" parTransId="{8882607B-743C-43F7-AEE7-6309BB918062}" sibTransId="{26CFB947-EBE0-4721-AD4D-7DD90612A18D}"/>
    <dgm:cxn modelId="{AAF3A264-4B61-4BD5-B91E-05E94CCABC17}" type="presParOf" srcId="{F65B56CD-45A0-42E2-992C-BDF6772F78AC}" destId="{902A8EFD-97A8-4E03-91D2-4A4E580C3512}" srcOrd="0" destOrd="0" presId="urn:microsoft.com/office/officeart/2005/8/layout/default"/>
    <dgm:cxn modelId="{24BAF48E-FE51-4FBD-AD5A-478E7A50A88E}" type="presParOf" srcId="{F65B56CD-45A0-42E2-992C-BDF6772F78AC}" destId="{2980D173-8EE8-4BAE-A795-AED2F84BB727}" srcOrd="1" destOrd="0" presId="urn:microsoft.com/office/officeart/2005/8/layout/default"/>
    <dgm:cxn modelId="{4FF2C0E0-D7D8-4BE5-9005-C61865EFD706}" type="presParOf" srcId="{F65B56CD-45A0-42E2-992C-BDF6772F78AC}" destId="{773E4F6A-DDC6-451D-B566-C458BE39C230}" srcOrd="2" destOrd="0" presId="urn:microsoft.com/office/officeart/2005/8/layout/default"/>
    <dgm:cxn modelId="{7AD45142-F155-4187-AAA3-38ACED0AC67C}" type="presParOf" srcId="{F65B56CD-45A0-42E2-992C-BDF6772F78AC}" destId="{9777A3B6-DA6B-44EA-A8AA-B7DBC697ABFE}" srcOrd="3" destOrd="0" presId="urn:microsoft.com/office/officeart/2005/8/layout/default"/>
    <dgm:cxn modelId="{1DCD34DC-585C-460D-9C59-96ACD696D6A9}" type="presParOf" srcId="{F65B56CD-45A0-42E2-992C-BDF6772F78AC}" destId="{221D54C1-F7B7-4836-8568-2844679A574D}" srcOrd="4" destOrd="0" presId="urn:microsoft.com/office/officeart/2005/8/layout/default"/>
    <dgm:cxn modelId="{9A3B9AE6-0E6E-4C2D-B0E1-B17C904EBB92}" type="presParOf" srcId="{F65B56CD-45A0-42E2-992C-BDF6772F78AC}" destId="{09C24E56-B8BB-41AC-BF05-5EEEEC6A7FDB}" srcOrd="5" destOrd="0" presId="urn:microsoft.com/office/officeart/2005/8/layout/default"/>
    <dgm:cxn modelId="{6388BF98-E8B3-47D8-A3BE-F39ACBBC472A}" type="presParOf" srcId="{F65B56CD-45A0-42E2-992C-BDF6772F78AC}" destId="{847CFE8A-E465-4073-8CB7-A6094B18D631}" srcOrd="6" destOrd="0" presId="urn:microsoft.com/office/officeart/2005/8/layout/default"/>
    <dgm:cxn modelId="{8B255EE2-2CCA-4C7E-9EFF-2DFE49589185}" type="presParOf" srcId="{F65B56CD-45A0-42E2-992C-BDF6772F78AC}" destId="{37F4A7DC-E333-4E88-A760-6A64F4A423BA}" srcOrd="7" destOrd="0" presId="urn:microsoft.com/office/officeart/2005/8/layout/default"/>
    <dgm:cxn modelId="{505EC943-794A-4486-A028-8BD843998F76}" type="presParOf" srcId="{F65B56CD-45A0-42E2-992C-BDF6772F78AC}" destId="{03715BFD-748E-4A38-8DD6-AB3A5BD26BA5}" srcOrd="8" destOrd="0" presId="urn:microsoft.com/office/officeart/2005/8/layout/default"/>
    <dgm:cxn modelId="{AFB25F5D-537A-4A68-899E-B7192062D9A8}" type="presParOf" srcId="{F65B56CD-45A0-42E2-992C-BDF6772F78AC}" destId="{D37E839F-E1D6-4B48-A5C2-6D6E166C2DE9}" srcOrd="9" destOrd="0" presId="urn:microsoft.com/office/officeart/2005/8/layout/default"/>
    <dgm:cxn modelId="{DAA874E3-EB98-45A5-BF95-0668115289DF}" type="presParOf" srcId="{F65B56CD-45A0-42E2-992C-BDF6772F78AC}" destId="{AF3431AE-AC87-4F76-89B8-AE3D8B37718B}" srcOrd="10" destOrd="0" presId="urn:microsoft.com/office/officeart/2005/8/layout/default"/>
    <dgm:cxn modelId="{95FFFA0B-243B-4031-A17B-D9F7F2E7F0EF}" type="presParOf" srcId="{F65B56CD-45A0-42E2-992C-BDF6772F78AC}" destId="{C7F16E49-F778-4B32-A4AC-4346930CFFC2}" srcOrd="11" destOrd="0" presId="urn:microsoft.com/office/officeart/2005/8/layout/default"/>
    <dgm:cxn modelId="{816A4DC7-43EE-4BBD-826A-DA325B71CDFB}" type="presParOf" srcId="{F65B56CD-45A0-42E2-992C-BDF6772F78AC}" destId="{7EB46A0B-40C2-4251-84F7-27CB99D11FA6}" srcOrd="12" destOrd="0" presId="urn:microsoft.com/office/officeart/2005/8/layout/default"/>
    <dgm:cxn modelId="{84BD318B-73D7-4F42-8396-2032926A9517}" type="presParOf" srcId="{F65B56CD-45A0-42E2-992C-BDF6772F78AC}" destId="{E6FCBFA2-8331-4F0D-90E1-4D432DF77408}" srcOrd="13" destOrd="0" presId="urn:microsoft.com/office/officeart/2005/8/layout/default"/>
    <dgm:cxn modelId="{2A91CC65-F2B1-4B23-B741-30ACBD27C901}" type="presParOf" srcId="{F65B56CD-45A0-42E2-992C-BDF6772F78AC}" destId="{77B21133-24EB-41B3-808D-1F4AC95C428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5EE85-3130-4447-BB9D-2C0A44718A8E}" type="doc">
      <dgm:prSet loTypeId="urn:microsoft.com/office/officeart/2005/8/layout/matrix3" loCatId="matrix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40AC6F9-B2F9-423C-A05D-7884A7C24575}">
      <dgm:prSet custT="1"/>
      <dgm:spPr>
        <a:solidFill>
          <a:srgbClr val="99DDEB"/>
        </a:solidFill>
      </dgm:spPr>
      <dgm:t>
        <a:bodyPr/>
        <a:lstStyle/>
        <a:p>
          <a:pPr algn="l"/>
          <a:r>
            <a:rPr lang="en-GB" sz="2000" b="0" dirty="0"/>
            <a:t>Settlement pathway of 5 years if applicant has an earned taxable income of £50,270 for 3 years immediately prior to applying for settlement – minus 5 years</a:t>
          </a:r>
          <a:endParaRPr lang="en-US" sz="2000" b="0" dirty="0"/>
        </a:p>
      </dgm:t>
    </dgm:pt>
    <dgm:pt modelId="{B50ED73C-71C3-404A-9FEC-E011A994DDA5}" type="parTrans" cxnId="{96DAC4E4-CF2B-4F8A-8068-E495E315CD55}">
      <dgm:prSet/>
      <dgm:spPr/>
      <dgm:t>
        <a:bodyPr/>
        <a:lstStyle/>
        <a:p>
          <a:endParaRPr lang="en-US"/>
        </a:p>
      </dgm:t>
    </dgm:pt>
    <dgm:pt modelId="{C8BF7D2A-47E5-4449-BBC1-12B6D5FA0566}" type="sibTrans" cxnId="{96DAC4E4-CF2B-4F8A-8068-E495E315CD55}">
      <dgm:prSet/>
      <dgm:spPr/>
      <dgm:t>
        <a:bodyPr/>
        <a:lstStyle/>
        <a:p>
          <a:endParaRPr lang="en-US"/>
        </a:p>
      </dgm:t>
    </dgm:pt>
    <dgm:pt modelId="{51CCC8C9-151B-4A0A-8EF2-BFA5FC92F8B4}">
      <dgm:prSet custT="1"/>
      <dgm:spPr>
        <a:solidFill>
          <a:srgbClr val="99DBD6"/>
        </a:solidFill>
      </dgm:spPr>
      <dgm:t>
        <a:bodyPr/>
        <a:lstStyle/>
        <a:p>
          <a:pPr algn="l"/>
          <a:r>
            <a:rPr lang="en-GB" sz="2000" b="0" dirty="0"/>
            <a:t>Settlement pathway of 9 years if applicant has competency in English language at C1 level</a:t>
          </a:r>
          <a:endParaRPr lang="en-US" sz="2000" b="0" dirty="0"/>
        </a:p>
      </dgm:t>
    </dgm:pt>
    <dgm:pt modelId="{8B9FD299-CAF0-49CC-8AFF-EC65F5B95ACD}" type="parTrans" cxnId="{5BD3835A-7D44-4228-8B93-C5D479F98587}">
      <dgm:prSet/>
      <dgm:spPr/>
      <dgm:t>
        <a:bodyPr/>
        <a:lstStyle/>
        <a:p>
          <a:endParaRPr lang="en-US"/>
        </a:p>
      </dgm:t>
    </dgm:pt>
    <dgm:pt modelId="{882388D6-CE9B-4543-B268-9EDD1802B172}" type="sibTrans" cxnId="{5BD3835A-7D44-4228-8B93-C5D479F98587}">
      <dgm:prSet/>
      <dgm:spPr/>
      <dgm:t>
        <a:bodyPr/>
        <a:lstStyle/>
        <a:p>
          <a:endParaRPr lang="en-US"/>
        </a:p>
      </dgm:t>
    </dgm:pt>
    <dgm:pt modelId="{78A7EE91-D05F-416A-ABDE-2EE019081881}">
      <dgm:prSet custT="1"/>
      <dgm:spPr>
        <a:solidFill>
          <a:srgbClr val="99DBD6"/>
        </a:solidFill>
      </dgm:spPr>
      <dgm:t>
        <a:bodyPr/>
        <a:lstStyle/>
        <a:p>
          <a:pPr algn="l"/>
          <a:r>
            <a:rPr lang="en-GB" sz="2000" b="0" dirty="0"/>
            <a:t>Settlement pathway of 5 years if applicant has been employed in a specified public service occupation for 5 years</a:t>
          </a:r>
          <a:endParaRPr lang="en-US" sz="2000" b="0" dirty="0"/>
        </a:p>
      </dgm:t>
    </dgm:pt>
    <dgm:pt modelId="{4B5683B5-BD13-4ADE-9B36-3F2E3975A039}" type="parTrans" cxnId="{51469E43-2B2A-47AB-B665-38E6DFA390EA}">
      <dgm:prSet/>
      <dgm:spPr/>
      <dgm:t>
        <a:bodyPr/>
        <a:lstStyle/>
        <a:p>
          <a:endParaRPr lang="en-US"/>
        </a:p>
      </dgm:t>
    </dgm:pt>
    <dgm:pt modelId="{F3DEBE45-CF56-4AC4-B570-66966659B558}" type="sibTrans" cxnId="{51469E43-2B2A-47AB-B665-38E6DFA390EA}">
      <dgm:prSet/>
      <dgm:spPr/>
      <dgm:t>
        <a:bodyPr/>
        <a:lstStyle/>
        <a:p>
          <a:endParaRPr lang="en-US"/>
        </a:p>
      </dgm:t>
    </dgm:pt>
    <dgm:pt modelId="{274A1909-A069-499D-AD10-BD3A8E41F083}">
      <dgm:prSet custT="1"/>
      <dgm:spPr>
        <a:solidFill>
          <a:srgbClr val="80D4E7"/>
        </a:solidFill>
      </dgm:spPr>
      <dgm:t>
        <a:bodyPr/>
        <a:lstStyle/>
        <a:p>
          <a:pPr algn="l"/>
          <a:r>
            <a:rPr lang="en-GB" sz="2000" b="1" dirty="0"/>
            <a:t>Only one of the listed considerations (the one that causes the</a:t>
          </a:r>
          <a:r>
            <a:rPr lang="en-GB" sz="2000" b="1" u="sng" dirty="0"/>
            <a:t> largest reduction</a:t>
          </a:r>
          <a:r>
            <a:rPr lang="en-GB" sz="2000" b="1" dirty="0"/>
            <a:t>) would be applied</a:t>
          </a:r>
          <a:endParaRPr lang="en-US" sz="2200" dirty="0"/>
        </a:p>
      </dgm:t>
    </dgm:pt>
    <dgm:pt modelId="{08EB61C6-E20C-48E1-8D81-DE76660AA586}" type="parTrans" cxnId="{D3E13ACE-73A6-413F-B8C3-3AD47D6898F0}">
      <dgm:prSet/>
      <dgm:spPr/>
      <dgm:t>
        <a:bodyPr/>
        <a:lstStyle/>
        <a:p>
          <a:endParaRPr lang="en-US"/>
        </a:p>
      </dgm:t>
    </dgm:pt>
    <dgm:pt modelId="{01D43B2B-F090-4C4F-865E-551349BB6C0B}" type="sibTrans" cxnId="{D3E13ACE-73A6-413F-B8C3-3AD47D6898F0}">
      <dgm:prSet/>
      <dgm:spPr/>
      <dgm:t>
        <a:bodyPr/>
        <a:lstStyle/>
        <a:p>
          <a:endParaRPr lang="en-US"/>
        </a:p>
      </dgm:t>
    </dgm:pt>
    <dgm:pt modelId="{26728399-1A34-4F59-A71F-5A71600DB10C}" type="pres">
      <dgm:prSet presAssocID="{7B35EE85-3130-4447-BB9D-2C0A44718A8E}" presName="matrix" presStyleCnt="0">
        <dgm:presLayoutVars>
          <dgm:chMax val="1"/>
          <dgm:dir/>
          <dgm:resizeHandles val="exact"/>
        </dgm:presLayoutVars>
      </dgm:prSet>
      <dgm:spPr/>
    </dgm:pt>
    <dgm:pt modelId="{037057CA-68E3-4CD9-A306-8A467D283DC4}" type="pres">
      <dgm:prSet presAssocID="{7B35EE85-3130-4447-BB9D-2C0A44718A8E}" presName="diamond" presStyleLbl="bgShp" presStyleIdx="0" presStyleCnt="1"/>
      <dgm:spPr/>
    </dgm:pt>
    <dgm:pt modelId="{5807AC6F-9ADF-4EA8-9314-EBE4AE2A8389}" type="pres">
      <dgm:prSet presAssocID="{7B35EE85-3130-4447-BB9D-2C0A44718A8E}" presName="quad1" presStyleLbl="node1" presStyleIdx="0" presStyleCnt="4" custScaleX="230865" custLinFactNeighborX="-53317" custLinFactNeighborY="-7729">
        <dgm:presLayoutVars>
          <dgm:chMax val="0"/>
          <dgm:chPref val="0"/>
          <dgm:bulletEnabled val="1"/>
        </dgm:presLayoutVars>
      </dgm:prSet>
      <dgm:spPr/>
    </dgm:pt>
    <dgm:pt modelId="{BA26BBE7-2A12-4AEA-ACFF-257326A78535}" type="pres">
      <dgm:prSet presAssocID="{7B35EE85-3130-4447-BB9D-2C0A44718A8E}" presName="quad2" presStyleLbl="node1" presStyleIdx="1" presStyleCnt="4" custScaleX="244304" custLinFactNeighborX="83394" custLinFactNeighborY="-7729">
        <dgm:presLayoutVars>
          <dgm:chMax val="0"/>
          <dgm:chPref val="0"/>
          <dgm:bulletEnabled val="1"/>
        </dgm:presLayoutVars>
      </dgm:prSet>
      <dgm:spPr/>
    </dgm:pt>
    <dgm:pt modelId="{9247B26A-9DEF-4A24-8F3E-0219F3DAB6A3}" type="pres">
      <dgm:prSet presAssocID="{7B35EE85-3130-4447-BB9D-2C0A44718A8E}" presName="quad3" presStyleLbl="node1" presStyleIdx="2" presStyleCnt="4" custScaleX="221400" custLinFactNeighborX="-48635" custLinFactNeighborY="-8983">
        <dgm:presLayoutVars>
          <dgm:chMax val="0"/>
          <dgm:chPref val="0"/>
          <dgm:bulletEnabled val="1"/>
        </dgm:presLayoutVars>
      </dgm:prSet>
      <dgm:spPr/>
    </dgm:pt>
    <dgm:pt modelId="{A1B4D376-A8B5-4872-BEAB-62C55BA99955}" type="pres">
      <dgm:prSet presAssocID="{7B35EE85-3130-4447-BB9D-2C0A44718A8E}" presName="quad4" presStyleLbl="node1" presStyleIdx="3" presStyleCnt="4" custScaleX="234367" custLinFactNeighborX="79737" custLinFactNeighborY="-9257">
        <dgm:presLayoutVars>
          <dgm:chMax val="0"/>
          <dgm:chPref val="0"/>
          <dgm:bulletEnabled val="1"/>
        </dgm:presLayoutVars>
      </dgm:prSet>
      <dgm:spPr/>
    </dgm:pt>
  </dgm:ptLst>
  <dgm:cxnLst>
    <dgm:cxn modelId="{B6182903-AEC9-4B45-88DB-6CEADDC9D562}" type="presOf" srcId="{7B35EE85-3130-4447-BB9D-2C0A44718A8E}" destId="{26728399-1A34-4F59-A71F-5A71600DB10C}" srcOrd="0" destOrd="0" presId="urn:microsoft.com/office/officeart/2005/8/layout/matrix3"/>
    <dgm:cxn modelId="{91DE190C-7E98-4D8D-96DE-62EE609760BA}" type="presOf" srcId="{274A1909-A069-499D-AD10-BD3A8E41F083}" destId="{A1B4D376-A8B5-4872-BEAB-62C55BA99955}" srcOrd="0" destOrd="0" presId="urn:microsoft.com/office/officeart/2005/8/layout/matrix3"/>
    <dgm:cxn modelId="{A2D59A33-DA49-4D4A-BDE3-AB4FC05B1C06}" type="presOf" srcId="{78A7EE91-D05F-416A-ABDE-2EE019081881}" destId="{9247B26A-9DEF-4A24-8F3E-0219F3DAB6A3}" srcOrd="0" destOrd="0" presId="urn:microsoft.com/office/officeart/2005/8/layout/matrix3"/>
    <dgm:cxn modelId="{51469E43-2B2A-47AB-B665-38E6DFA390EA}" srcId="{7B35EE85-3130-4447-BB9D-2C0A44718A8E}" destId="{78A7EE91-D05F-416A-ABDE-2EE019081881}" srcOrd="2" destOrd="0" parTransId="{4B5683B5-BD13-4ADE-9B36-3F2E3975A039}" sibTransId="{F3DEBE45-CF56-4AC4-B570-66966659B558}"/>
    <dgm:cxn modelId="{DD505E75-C980-4DC1-ADC3-24A57CDBD0D7}" type="presOf" srcId="{51CCC8C9-151B-4A0A-8EF2-BFA5FC92F8B4}" destId="{BA26BBE7-2A12-4AEA-ACFF-257326A78535}" srcOrd="0" destOrd="0" presId="urn:microsoft.com/office/officeart/2005/8/layout/matrix3"/>
    <dgm:cxn modelId="{5BD3835A-7D44-4228-8B93-C5D479F98587}" srcId="{7B35EE85-3130-4447-BB9D-2C0A44718A8E}" destId="{51CCC8C9-151B-4A0A-8EF2-BFA5FC92F8B4}" srcOrd="1" destOrd="0" parTransId="{8B9FD299-CAF0-49CC-8AFF-EC65F5B95ACD}" sibTransId="{882388D6-CE9B-4543-B268-9EDD1802B172}"/>
    <dgm:cxn modelId="{D3E13ACE-73A6-413F-B8C3-3AD47D6898F0}" srcId="{7B35EE85-3130-4447-BB9D-2C0A44718A8E}" destId="{274A1909-A069-499D-AD10-BD3A8E41F083}" srcOrd="3" destOrd="0" parTransId="{08EB61C6-E20C-48E1-8D81-DE76660AA586}" sibTransId="{01D43B2B-F090-4C4F-865E-551349BB6C0B}"/>
    <dgm:cxn modelId="{342209D7-BA63-4C2D-9C01-4D29AAC82ECF}" type="presOf" srcId="{040AC6F9-B2F9-423C-A05D-7884A7C24575}" destId="{5807AC6F-9ADF-4EA8-9314-EBE4AE2A8389}" srcOrd="0" destOrd="0" presId="urn:microsoft.com/office/officeart/2005/8/layout/matrix3"/>
    <dgm:cxn modelId="{96DAC4E4-CF2B-4F8A-8068-E495E315CD55}" srcId="{7B35EE85-3130-4447-BB9D-2C0A44718A8E}" destId="{040AC6F9-B2F9-423C-A05D-7884A7C24575}" srcOrd="0" destOrd="0" parTransId="{B50ED73C-71C3-404A-9FEC-E011A994DDA5}" sibTransId="{C8BF7D2A-47E5-4449-BBC1-12B6D5FA0566}"/>
    <dgm:cxn modelId="{BEE8366C-FFDB-4071-9DAC-BBF594006890}" type="presParOf" srcId="{26728399-1A34-4F59-A71F-5A71600DB10C}" destId="{037057CA-68E3-4CD9-A306-8A467D283DC4}" srcOrd="0" destOrd="0" presId="urn:microsoft.com/office/officeart/2005/8/layout/matrix3"/>
    <dgm:cxn modelId="{42672FE9-3A41-4029-87A6-A74EC59F7340}" type="presParOf" srcId="{26728399-1A34-4F59-A71F-5A71600DB10C}" destId="{5807AC6F-9ADF-4EA8-9314-EBE4AE2A8389}" srcOrd="1" destOrd="0" presId="urn:microsoft.com/office/officeart/2005/8/layout/matrix3"/>
    <dgm:cxn modelId="{B781944C-9A27-43E7-A69A-6C2485FF3033}" type="presParOf" srcId="{26728399-1A34-4F59-A71F-5A71600DB10C}" destId="{BA26BBE7-2A12-4AEA-ACFF-257326A78535}" srcOrd="2" destOrd="0" presId="urn:microsoft.com/office/officeart/2005/8/layout/matrix3"/>
    <dgm:cxn modelId="{4B294C6E-C50A-48C4-BFD7-32FBFA4B00E7}" type="presParOf" srcId="{26728399-1A34-4F59-A71F-5A71600DB10C}" destId="{9247B26A-9DEF-4A24-8F3E-0219F3DAB6A3}" srcOrd="3" destOrd="0" presId="urn:microsoft.com/office/officeart/2005/8/layout/matrix3"/>
    <dgm:cxn modelId="{3B20C96C-A076-4BB9-91DA-7F5D6D1F4023}" type="presParOf" srcId="{26728399-1A34-4F59-A71F-5A71600DB10C}" destId="{A1B4D376-A8B5-4872-BEAB-62C55BA9995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CEEA39-B1F8-4034-861C-61E34F5038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8A61A8-0F62-408A-82A2-8D5942070748}">
      <dgm:prSet/>
      <dgm:spPr>
        <a:solidFill>
          <a:srgbClr val="80D4E7">
            <a:alpha val="90000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Settlement pathway of 15 years if applicant has been in receipt of public funds for less than 12 months during route to settlement</a:t>
          </a:r>
          <a:endParaRPr lang="en-US" dirty="0">
            <a:solidFill>
              <a:schemeClr val="tx1"/>
            </a:solidFill>
          </a:endParaRPr>
        </a:p>
      </dgm:t>
    </dgm:pt>
    <dgm:pt modelId="{1152477F-3EC1-4A4E-8A28-844B7E5309C0}" type="parTrans" cxnId="{9B49E827-99F2-4D92-8A35-166F131CB0FC}">
      <dgm:prSet/>
      <dgm:spPr/>
      <dgm:t>
        <a:bodyPr/>
        <a:lstStyle/>
        <a:p>
          <a:endParaRPr lang="en-US"/>
        </a:p>
      </dgm:t>
    </dgm:pt>
    <dgm:pt modelId="{80BAE969-A41C-49C5-89FD-C3183DE6C431}" type="sibTrans" cxnId="{9B49E827-99F2-4D92-8A35-166F131CB0FC}">
      <dgm:prSet/>
      <dgm:spPr/>
      <dgm:t>
        <a:bodyPr/>
        <a:lstStyle/>
        <a:p>
          <a:endParaRPr lang="en-US"/>
        </a:p>
      </dgm:t>
    </dgm:pt>
    <dgm:pt modelId="{5D5555C3-1C2B-4234-A64F-967DEC1404DE}">
      <dgm:prSet/>
      <dgm:spPr>
        <a:solidFill>
          <a:srgbClr val="80D2CC">
            <a:alpha val="90000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Settlement pathway of 20 years if applicant has been in receipt of public funds for more than 12 months during route to settlement</a:t>
          </a:r>
          <a:endParaRPr lang="en-US" dirty="0">
            <a:solidFill>
              <a:schemeClr val="tx1"/>
            </a:solidFill>
          </a:endParaRPr>
        </a:p>
      </dgm:t>
    </dgm:pt>
    <dgm:pt modelId="{A1EF66BE-E202-468A-8CC7-77E38918B2FB}" type="parTrans" cxnId="{42F97661-E17D-441B-B2E4-64F1F17E2927}">
      <dgm:prSet/>
      <dgm:spPr/>
      <dgm:t>
        <a:bodyPr/>
        <a:lstStyle/>
        <a:p>
          <a:endParaRPr lang="en-US"/>
        </a:p>
      </dgm:t>
    </dgm:pt>
    <dgm:pt modelId="{ECD298AA-2A80-405E-9558-CDE7A90E4630}" type="sibTrans" cxnId="{42F97661-E17D-441B-B2E4-64F1F17E2927}">
      <dgm:prSet/>
      <dgm:spPr/>
      <dgm:t>
        <a:bodyPr/>
        <a:lstStyle/>
        <a:p>
          <a:endParaRPr lang="en-US"/>
        </a:p>
      </dgm:t>
    </dgm:pt>
    <dgm:pt modelId="{0B7089D0-D62B-464A-AF56-42BC059D2629}">
      <dgm:prSet/>
      <dgm:spPr>
        <a:solidFill>
          <a:srgbClr val="80D4E7">
            <a:alpha val="90000"/>
          </a:srgb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Only one of the listed considerations (the one that causes the </a:t>
          </a:r>
          <a:r>
            <a:rPr lang="en-GB" b="1" u="sng" dirty="0">
              <a:solidFill>
                <a:schemeClr val="tx1"/>
              </a:solidFill>
            </a:rPr>
            <a:t>largest increase</a:t>
          </a:r>
          <a:r>
            <a:rPr lang="en-GB" b="1" dirty="0">
              <a:solidFill>
                <a:schemeClr val="tx1"/>
              </a:solidFill>
            </a:rPr>
            <a:t>) would be applied.</a:t>
          </a:r>
          <a:endParaRPr lang="en-US" dirty="0">
            <a:solidFill>
              <a:schemeClr val="tx1"/>
            </a:solidFill>
          </a:endParaRPr>
        </a:p>
      </dgm:t>
    </dgm:pt>
    <dgm:pt modelId="{1F827719-61C2-4542-92F5-829036FF4061}" type="parTrans" cxnId="{0AB26DB2-2C36-48D0-971F-ABD68E6327F5}">
      <dgm:prSet/>
      <dgm:spPr/>
      <dgm:t>
        <a:bodyPr/>
        <a:lstStyle/>
        <a:p>
          <a:endParaRPr lang="en-US"/>
        </a:p>
      </dgm:t>
    </dgm:pt>
    <dgm:pt modelId="{45E56B7B-D883-4535-92C7-D887F1E59493}" type="sibTrans" cxnId="{0AB26DB2-2C36-48D0-971F-ABD68E6327F5}">
      <dgm:prSet/>
      <dgm:spPr/>
      <dgm:t>
        <a:bodyPr/>
        <a:lstStyle/>
        <a:p>
          <a:endParaRPr lang="en-US"/>
        </a:p>
      </dgm:t>
    </dgm:pt>
    <dgm:pt modelId="{82EEED65-7F7B-4FB2-B133-8DE89E82C8A2}" type="pres">
      <dgm:prSet presAssocID="{92CEEA39-B1F8-4034-861C-61E34F5038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79D948-8D46-4FA3-8DBC-BBF1B1DAC84E}" type="pres">
      <dgm:prSet presAssocID="{198A61A8-0F62-408A-82A2-8D5942070748}" presName="hierRoot1" presStyleCnt="0"/>
      <dgm:spPr/>
    </dgm:pt>
    <dgm:pt modelId="{99EF8480-F720-40A7-ADEB-1820A8F742BF}" type="pres">
      <dgm:prSet presAssocID="{198A61A8-0F62-408A-82A2-8D5942070748}" presName="composite" presStyleCnt="0"/>
      <dgm:spPr/>
    </dgm:pt>
    <dgm:pt modelId="{C4068ADC-BE35-44D8-889B-14BCD2C36064}" type="pres">
      <dgm:prSet presAssocID="{198A61A8-0F62-408A-82A2-8D5942070748}" presName="background" presStyleLbl="node0" presStyleIdx="0" presStyleCnt="3"/>
      <dgm:spPr>
        <a:solidFill>
          <a:schemeClr val="accent4">
            <a:lumMod val="50000"/>
          </a:schemeClr>
        </a:solidFill>
      </dgm:spPr>
    </dgm:pt>
    <dgm:pt modelId="{C29E02F8-1A0C-4D7B-B699-98D068ED9325}" type="pres">
      <dgm:prSet presAssocID="{198A61A8-0F62-408A-82A2-8D5942070748}" presName="text" presStyleLbl="fgAcc0" presStyleIdx="0" presStyleCnt="3">
        <dgm:presLayoutVars>
          <dgm:chPref val="3"/>
        </dgm:presLayoutVars>
      </dgm:prSet>
      <dgm:spPr/>
    </dgm:pt>
    <dgm:pt modelId="{F48A2FFB-564D-4A4B-B3F2-A73A4EC5886C}" type="pres">
      <dgm:prSet presAssocID="{198A61A8-0F62-408A-82A2-8D5942070748}" presName="hierChild2" presStyleCnt="0"/>
      <dgm:spPr/>
    </dgm:pt>
    <dgm:pt modelId="{21409613-659D-497B-9C55-46071C57A5A4}" type="pres">
      <dgm:prSet presAssocID="{5D5555C3-1C2B-4234-A64F-967DEC1404DE}" presName="hierRoot1" presStyleCnt="0"/>
      <dgm:spPr/>
    </dgm:pt>
    <dgm:pt modelId="{AA3868AE-AA63-48B9-B433-8D55EA504B14}" type="pres">
      <dgm:prSet presAssocID="{5D5555C3-1C2B-4234-A64F-967DEC1404DE}" presName="composite" presStyleCnt="0"/>
      <dgm:spPr/>
    </dgm:pt>
    <dgm:pt modelId="{5AFC72ED-3FFD-41D1-B359-EA0D1593C2ED}" type="pres">
      <dgm:prSet presAssocID="{5D5555C3-1C2B-4234-A64F-967DEC1404DE}" presName="background" presStyleLbl="node0" presStyleIdx="1" presStyleCnt="3"/>
      <dgm:spPr>
        <a:solidFill>
          <a:schemeClr val="accent4">
            <a:lumMod val="50000"/>
          </a:schemeClr>
        </a:solidFill>
      </dgm:spPr>
    </dgm:pt>
    <dgm:pt modelId="{6BEE57AE-5F99-4C30-93C5-930EC2412D23}" type="pres">
      <dgm:prSet presAssocID="{5D5555C3-1C2B-4234-A64F-967DEC1404DE}" presName="text" presStyleLbl="fgAcc0" presStyleIdx="1" presStyleCnt="3">
        <dgm:presLayoutVars>
          <dgm:chPref val="3"/>
        </dgm:presLayoutVars>
      </dgm:prSet>
      <dgm:spPr/>
    </dgm:pt>
    <dgm:pt modelId="{F55290B3-95D1-4BFF-B370-FF6959BB04C1}" type="pres">
      <dgm:prSet presAssocID="{5D5555C3-1C2B-4234-A64F-967DEC1404DE}" presName="hierChild2" presStyleCnt="0"/>
      <dgm:spPr/>
    </dgm:pt>
    <dgm:pt modelId="{39232053-5F76-424D-8C81-9D98AF741D94}" type="pres">
      <dgm:prSet presAssocID="{0B7089D0-D62B-464A-AF56-42BC059D2629}" presName="hierRoot1" presStyleCnt="0"/>
      <dgm:spPr/>
    </dgm:pt>
    <dgm:pt modelId="{88C4F583-133D-4899-8077-E3A5DB64D57E}" type="pres">
      <dgm:prSet presAssocID="{0B7089D0-D62B-464A-AF56-42BC059D2629}" presName="composite" presStyleCnt="0"/>
      <dgm:spPr/>
    </dgm:pt>
    <dgm:pt modelId="{EB006EA0-F7F4-47D9-8258-94C725A73A77}" type="pres">
      <dgm:prSet presAssocID="{0B7089D0-D62B-464A-AF56-42BC059D2629}" presName="background" presStyleLbl="node0" presStyleIdx="2" presStyleCnt="3"/>
      <dgm:spPr>
        <a:solidFill>
          <a:schemeClr val="accent4">
            <a:lumMod val="50000"/>
          </a:schemeClr>
        </a:solidFill>
      </dgm:spPr>
    </dgm:pt>
    <dgm:pt modelId="{8E20392F-6A15-49EC-A6E4-2932DB73B71E}" type="pres">
      <dgm:prSet presAssocID="{0B7089D0-D62B-464A-AF56-42BC059D2629}" presName="text" presStyleLbl="fgAcc0" presStyleIdx="2" presStyleCnt="3">
        <dgm:presLayoutVars>
          <dgm:chPref val="3"/>
        </dgm:presLayoutVars>
      </dgm:prSet>
      <dgm:spPr/>
    </dgm:pt>
    <dgm:pt modelId="{5711A45C-09B3-47CF-BDF5-6D26476A3732}" type="pres">
      <dgm:prSet presAssocID="{0B7089D0-D62B-464A-AF56-42BC059D2629}" presName="hierChild2" presStyleCnt="0"/>
      <dgm:spPr/>
    </dgm:pt>
  </dgm:ptLst>
  <dgm:cxnLst>
    <dgm:cxn modelId="{1EE48C23-DE35-4C01-A18F-AAFE4A1B4608}" type="presOf" srcId="{0B7089D0-D62B-464A-AF56-42BC059D2629}" destId="{8E20392F-6A15-49EC-A6E4-2932DB73B71E}" srcOrd="0" destOrd="0" presId="urn:microsoft.com/office/officeart/2005/8/layout/hierarchy1"/>
    <dgm:cxn modelId="{9B49E827-99F2-4D92-8A35-166F131CB0FC}" srcId="{92CEEA39-B1F8-4034-861C-61E34F5038BA}" destId="{198A61A8-0F62-408A-82A2-8D5942070748}" srcOrd="0" destOrd="0" parTransId="{1152477F-3EC1-4A4E-8A28-844B7E5309C0}" sibTransId="{80BAE969-A41C-49C5-89FD-C3183DE6C431}"/>
    <dgm:cxn modelId="{D1542529-64CC-473F-A20E-D7455F82B572}" type="presOf" srcId="{198A61A8-0F62-408A-82A2-8D5942070748}" destId="{C29E02F8-1A0C-4D7B-B699-98D068ED9325}" srcOrd="0" destOrd="0" presId="urn:microsoft.com/office/officeart/2005/8/layout/hierarchy1"/>
    <dgm:cxn modelId="{42F97661-E17D-441B-B2E4-64F1F17E2927}" srcId="{92CEEA39-B1F8-4034-861C-61E34F5038BA}" destId="{5D5555C3-1C2B-4234-A64F-967DEC1404DE}" srcOrd="1" destOrd="0" parTransId="{A1EF66BE-E202-468A-8CC7-77E38918B2FB}" sibTransId="{ECD298AA-2A80-405E-9558-CDE7A90E4630}"/>
    <dgm:cxn modelId="{D300AD65-4EB9-41C3-BE22-BC1AD859C483}" type="presOf" srcId="{5D5555C3-1C2B-4234-A64F-967DEC1404DE}" destId="{6BEE57AE-5F99-4C30-93C5-930EC2412D23}" srcOrd="0" destOrd="0" presId="urn:microsoft.com/office/officeart/2005/8/layout/hierarchy1"/>
    <dgm:cxn modelId="{0AB26DB2-2C36-48D0-971F-ABD68E6327F5}" srcId="{92CEEA39-B1F8-4034-861C-61E34F5038BA}" destId="{0B7089D0-D62B-464A-AF56-42BC059D2629}" srcOrd="2" destOrd="0" parTransId="{1F827719-61C2-4542-92F5-829036FF4061}" sibTransId="{45E56B7B-D883-4535-92C7-D887F1E59493}"/>
    <dgm:cxn modelId="{CF95ADBD-371C-4A96-921E-71F5DE709E4B}" type="presOf" srcId="{92CEEA39-B1F8-4034-861C-61E34F5038BA}" destId="{82EEED65-7F7B-4FB2-B133-8DE89E82C8A2}" srcOrd="0" destOrd="0" presId="urn:microsoft.com/office/officeart/2005/8/layout/hierarchy1"/>
    <dgm:cxn modelId="{C6ED03FE-4AF6-4480-8D10-A9E721F562E5}" type="presParOf" srcId="{82EEED65-7F7B-4FB2-B133-8DE89E82C8A2}" destId="{C779D948-8D46-4FA3-8DBC-BBF1B1DAC84E}" srcOrd="0" destOrd="0" presId="urn:microsoft.com/office/officeart/2005/8/layout/hierarchy1"/>
    <dgm:cxn modelId="{FE616626-3154-4995-9DB7-5FF22CBD6627}" type="presParOf" srcId="{C779D948-8D46-4FA3-8DBC-BBF1B1DAC84E}" destId="{99EF8480-F720-40A7-ADEB-1820A8F742BF}" srcOrd="0" destOrd="0" presId="urn:microsoft.com/office/officeart/2005/8/layout/hierarchy1"/>
    <dgm:cxn modelId="{6FF37634-5FB3-4DE1-82F8-E12814A742C1}" type="presParOf" srcId="{99EF8480-F720-40A7-ADEB-1820A8F742BF}" destId="{C4068ADC-BE35-44D8-889B-14BCD2C36064}" srcOrd="0" destOrd="0" presId="urn:microsoft.com/office/officeart/2005/8/layout/hierarchy1"/>
    <dgm:cxn modelId="{7D136815-CE34-422A-9A2D-2E89EF820353}" type="presParOf" srcId="{99EF8480-F720-40A7-ADEB-1820A8F742BF}" destId="{C29E02F8-1A0C-4D7B-B699-98D068ED9325}" srcOrd="1" destOrd="0" presId="urn:microsoft.com/office/officeart/2005/8/layout/hierarchy1"/>
    <dgm:cxn modelId="{B23A0DB6-8851-426B-AE05-0FC07CCA7C8A}" type="presParOf" srcId="{C779D948-8D46-4FA3-8DBC-BBF1B1DAC84E}" destId="{F48A2FFB-564D-4A4B-B3F2-A73A4EC5886C}" srcOrd="1" destOrd="0" presId="urn:microsoft.com/office/officeart/2005/8/layout/hierarchy1"/>
    <dgm:cxn modelId="{4A504441-95CD-471F-96A5-2EACEED14279}" type="presParOf" srcId="{82EEED65-7F7B-4FB2-B133-8DE89E82C8A2}" destId="{21409613-659D-497B-9C55-46071C57A5A4}" srcOrd="1" destOrd="0" presId="urn:microsoft.com/office/officeart/2005/8/layout/hierarchy1"/>
    <dgm:cxn modelId="{9E4749C5-7034-467A-B4FE-E4E7D54A161C}" type="presParOf" srcId="{21409613-659D-497B-9C55-46071C57A5A4}" destId="{AA3868AE-AA63-48B9-B433-8D55EA504B14}" srcOrd="0" destOrd="0" presId="urn:microsoft.com/office/officeart/2005/8/layout/hierarchy1"/>
    <dgm:cxn modelId="{9293B017-7D19-4CD5-87D7-0366DDF2A015}" type="presParOf" srcId="{AA3868AE-AA63-48B9-B433-8D55EA504B14}" destId="{5AFC72ED-3FFD-41D1-B359-EA0D1593C2ED}" srcOrd="0" destOrd="0" presId="urn:microsoft.com/office/officeart/2005/8/layout/hierarchy1"/>
    <dgm:cxn modelId="{89EDD955-BEE7-47A9-9650-3BF65164E0ED}" type="presParOf" srcId="{AA3868AE-AA63-48B9-B433-8D55EA504B14}" destId="{6BEE57AE-5F99-4C30-93C5-930EC2412D23}" srcOrd="1" destOrd="0" presId="urn:microsoft.com/office/officeart/2005/8/layout/hierarchy1"/>
    <dgm:cxn modelId="{12218959-9470-45FD-83F6-785F4D1E2754}" type="presParOf" srcId="{21409613-659D-497B-9C55-46071C57A5A4}" destId="{F55290B3-95D1-4BFF-B370-FF6959BB04C1}" srcOrd="1" destOrd="0" presId="urn:microsoft.com/office/officeart/2005/8/layout/hierarchy1"/>
    <dgm:cxn modelId="{C831E9B4-640C-4BDB-B991-CE9AE5A0A6B8}" type="presParOf" srcId="{82EEED65-7F7B-4FB2-B133-8DE89E82C8A2}" destId="{39232053-5F76-424D-8C81-9D98AF741D94}" srcOrd="2" destOrd="0" presId="urn:microsoft.com/office/officeart/2005/8/layout/hierarchy1"/>
    <dgm:cxn modelId="{0E9FA872-C923-4CD5-8165-03D95D5ED713}" type="presParOf" srcId="{39232053-5F76-424D-8C81-9D98AF741D94}" destId="{88C4F583-133D-4899-8077-E3A5DB64D57E}" srcOrd="0" destOrd="0" presId="urn:microsoft.com/office/officeart/2005/8/layout/hierarchy1"/>
    <dgm:cxn modelId="{EA4977C9-FC8E-403B-B2FE-66AAC10385ED}" type="presParOf" srcId="{88C4F583-133D-4899-8077-E3A5DB64D57E}" destId="{EB006EA0-F7F4-47D9-8258-94C725A73A77}" srcOrd="0" destOrd="0" presId="urn:microsoft.com/office/officeart/2005/8/layout/hierarchy1"/>
    <dgm:cxn modelId="{9E2BDD6A-0CD2-46D9-AB51-E9AD829C685C}" type="presParOf" srcId="{88C4F583-133D-4899-8077-E3A5DB64D57E}" destId="{8E20392F-6A15-49EC-A6E4-2932DB73B71E}" srcOrd="1" destOrd="0" presId="urn:microsoft.com/office/officeart/2005/8/layout/hierarchy1"/>
    <dgm:cxn modelId="{DA1B352D-70D9-4D2A-8BCD-04D3F14A12FD}" type="presParOf" srcId="{39232053-5F76-424D-8C81-9D98AF741D94}" destId="{5711A45C-09B3-47CF-BDF5-6D26476A37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E4F9BC-3610-4715-965A-503E6245F6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44047-1E14-4843-A98D-52877D9620B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Consultation open until 11.59 pm 12 February 2026</a:t>
          </a:r>
          <a:endParaRPr lang="en-US"/>
        </a:p>
      </dgm:t>
    </dgm:pt>
    <dgm:pt modelId="{56531F43-9940-424C-ADD5-D28218AC99CA}" type="parTrans" cxnId="{1E946764-95C6-40CE-AD0C-FC7A16860867}">
      <dgm:prSet/>
      <dgm:spPr/>
      <dgm:t>
        <a:bodyPr/>
        <a:lstStyle/>
        <a:p>
          <a:endParaRPr lang="en-US"/>
        </a:p>
      </dgm:t>
    </dgm:pt>
    <dgm:pt modelId="{70CC5E71-B2AE-44DF-B14C-7920D0EFB09D}" type="sibTrans" cxnId="{1E946764-95C6-40CE-AD0C-FC7A16860867}">
      <dgm:prSet/>
      <dgm:spPr/>
      <dgm:t>
        <a:bodyPr/>
        <a:lstStyle/>
        <a:p>
          <a:endParaRPr lang="en-US"/>
        </a:p>
      </dgm:t>
    </dgm:pt>
    <dgm:pt modelId="{FF47F33F-3116-497A-9362-5DE1DAFAFD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consultation is open to anyone who wants to share their views, including individuals, organisations and stakeholders who may be affected or have an interest in the proposed changes. </a:t>
          </a:r>
          <a:endParaRPr lang="en-US" dirty="0"/>
        </a:p>
      </dgm:t>
    </dgm:pt>
    <dgm:pt modelId="{7CA88829-1421-44AC-B548-3A7EA659D163}" type="parTrans" cxnId="{FBBCA9B6-C99D-47B8-BDE4-66BDCE64CD18}">
      <dgm:prSet/>
      <dgm:spPr/>
      <dgm:t>
        <a:bodyPr/>
        <a:lstStyle/>
        <a:p>
          <a:endParaRPr lang="en-US"/>
        </a:p>
      </dgm:t>
    </dgm:pt>
    <dgm:pt modelId="{D9614845-E982-4DC2-9BA5-5A2F8A785B1D}" type="sibTrans" cxnId="{FBBCA9B6-C99D-47B8-BDE4-66BDCE64CD18}">
      <dgm:prSet/>
      <dgm:spPr/>
      <dgm:t>
        <a:bodyPr/>
        <a:lstStyle/>
        <a:p>
          <a:endParaRPr lang="en-US"/>
        </a:p>
      </dgm:t>
    </dgm:pt>
    <dgm:pt modelId="{07D28B1F-5338-4848-9713-AB8EBACF6C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NHS Employers will be submitting a response as a representative body if you do not want to provide an  organisational response. Contact NHS Employers via an expression of interest - </a:t>
          </a:r>
          <a:r>
            <a:rPr lang="en-GB" dirty="0">
              <a:hlinkClick xmlns:r="http://schemas.openxmlformats.org/officeDocument/2006/relationships" r:id="rId1"/>
            </a:rPr>
            <a:t>International Recruitment Network</a:t>
          </a:r>
          <a:r>
            <a:rPr lang="en-GB" dirty="0"/>
            <a:t> or email </a:t>
          </a:r>
          <a:r>
            <a:rPr lang="en-GB" dirty="0">
              <a:hlinkClick xmlns:r="http://schemas.openxmlformats.org/officeDocument/2006/relationships" r:id="rId2"/>
            </a:rPr>
            <a:t>internationalrecruitment@nhsconfed.org</a:t>
          </a:r>
          <a:endParaRPr lang="en-US" dirty="0"/>
        </a:p>
      </dgm:t>
    </dgm:pt>
    <dgm:pt modelId="{967622E9-3803-4934-BDB4-AD4D1F9426C6}" type="parTrans" cxnId="{2AA67918-FACF-449E-9F91-A8FF7C5DF503}">
      <dgm:prSet/>
      <dgm:spPr/>
      <dgm:t>
        <a:bodyPr/>
        <a:lstStyle/>
        <a:p>
          <a:endParaRPr lang="en-US"/>
        </a:p>
      </dgm:t>
    </dgm:pt>
    <dgm:pt modelId="{DCA62B88-DA5A-42AD-B063-20E14B08F1D9}" type="sibTrans" cxnId="{2AA67918-FACF-449E-9F91-A8FF7C5DF503}">
      <dgm:prSet/>
      <dgm:spPr/>
      <dgm:t>
        <a:bodyPr/>
        <a:lstStyle/>
        <a:p>
          <a:endParaRPr lang="en-US"/>
        </a:p>
      </dgm:t>
    </dgm:pt>
    <dgm:pt modelId="{7F8EF8C6-47F1-460C-BCD3-0E15154577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hlinkClick xmlns:r="http://schemas.openxmlformats.org/officeDocument/2006/relationships" r:id="rId3"/>
            </a:rPr>
            <a:t>Home Office Consultation on Earned Settlement</a:t>
          </a:r>
          <a:endParaRPr lang="en-GB"/>
        </a:p>
      </dgm:t>
    </dgm:pt>
    <dgm:pt modelId="{522A1D2A-AF5E-46CC-B07A-C3300755DFA7}" type="parTrans" cxnId="{CF1F4AC3-4BEF-4B17-81FE-C64EEDB812D9}">
      <dgm:prSet/>
      <dgm:spPr/>
      <dgm:t>
        <a:bodyPr/>
        <a:lstStyle/>
        <a:p>
          <a:endParaRPr lang="en-GB"/>
        </a:p>
      </dgm:t>
    </dgm:pt>
    <dgm:pt modelId="{3E304100-5DB3-47CE-9887-842BB56F4C41}" type="sibTrans" cxnId="{CF1F4AC3-4BEF-4B17-81FE-C64EEDB812D9}">
      <dgm:prSet/>
      <dgm:spPr/>
      <dgm:t>
        <a:bodyPr/>
        <a:lstStyle/>
        <a:p>
          <a:endParaRPr lang="en-GB"/>
        </a:p>
      </dgm:t>
    </dgm:pt>
    <dgm:pt modelId="{F5103422-EAF9-432A-B2A6-D4CDF4AAE730}" type="pres">
      <dgm:prSet presAssocID="{CDE4F9BC-3610-4715-965A-503E6245F661}" presName="root" presStyleCnt="0">
        <dgm:presLayoutVars>
          <dgm:dir/>
          <dgm:resizeHandles val="exact"/>
        </dgm:presLayoutVars>
      </dgm:prSet>
      <dgm:spPr/>
    </dgm:pt>
    <dgm:pt modelId="{377D370E-1625-4182-B62A-E681CA527E4B}" type="pres">
      <dgm:prSet presAssocID="{DD544047-1E14-4843-A98D-52877D9620BD}" presName="compNode" presStyleCnt="0"/>
      <dgm:spPr/>
    </dgm:pt>
    <dgm:pt modelId="{ADCEF228-B175-4107-A455-8530F68ECBDF}" type="pres">
      <dgm:prSet presAssocID="{DD544047-1E14-4843-A98D-52877D9620BD}" presName="bgRect" presStyleLbl="bgShp" presStyleIdx="0" presStyleCnt="4"/>
      <dgm:spPr>
        <a:solidFill>
          <a:srgbClr val="80D4E7"/>
        </a:solidFill>
      </dgm:spPr>
    </dgm:pt>
    <dgm:pt modelId="{3E8C122A-BD00-4AED-969D-4E3C9FD14D6A}" type="pres">
      <dgm:prSet presAssocID="{DD544047-1E14-4843-A98D-52877D9620BD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8409F96-81B2-4EB7-BCE7-CD9C510FE7EE}" type="pres">
      <dgm:prSet presAssocID="{DD544047-1E14-4843-A98D-52877D9620BD}" presName="spaceRect" presStyleCnt="0"/>
      <dgm:spPr/>
    </dgm:pt>
    <dgm:pt modelId="{FC4599CA-F7F3-40BC-9F1D-FE4892F53721}" type="pres">
      <dgm:prSet presAssocID="{DD544047-1E14-4843-A98D-52877D9620BD}" presName="parTx" presStyleLbl="revTx" presStyleIdx="0" presStyleCnt="4">
        <dgm:presLayoutVars>
          <dgm:chMax val="0"/>
          <dgm:chPref val="0"/>
        </dgm:presLayoutVars>
      </dgm:prSet>
      <dgm:spPr/>
    </dgm:pt>
    <dgm:pt modelId="{A5CB3E0F-0EBF-407A-8C74-A1B82C7BB873}" type="pres">
      <dgm:prSet presAssocID="{70CC5E71-B2AE-44DF-B14C-7920D0EFB09D}" presName="sibTrans" presStyleCnt="0"/>
      <dgm:spPr/>
    </dgm:pt>
    <dgm:pt modelId="{DB1BB356-1842-4520-9356-D2E75274B688}" type="pres">
      <dgm:prSet presAssocID="{FF47F33F-3116-497A-9362-5DE1DAFAFDEF}" presName="compNode" presStyleCnt="0"/>
      <dgm:spPr/>
    </dgm:pt>
    <dgm:pt modelId="{39C8E9D2-25A2-45E4-933F-6E83049F8122}" type="pres">
      <dgm:prSet presAssocID="{FF47F33F-3116-497A-9362-5DE1DAFAFDEF}" presName="bgRect" presStyleLbl="bgShp" presStyleIdx="1" presStyleCnt="4"/>
      <dgm:spPr>
        <a:solidFill>
          <a:srgbClr val="99DBD6"/>
        </a:solidFill>
      </dgm:spPr>
    </dgm:pt>
    <dgm:pt modelId="{5A6BE218-88AE-44EE-AC96-B3C58D03ADBC}" type="pres">
      <dgm:prSet presAssocID="{FF47F33F-3116-497A-9362-5DE1DAFAFDEF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AC36CBF-BD94-4579-9CA9-522CD75D8C30}" type="pres">
      <dgm:prSet presAssocID="{FF47F33F-3116-497A-9362-5DE1DAFAFDEF}" presName="spaceRect" presStyleCnt="0"/>
      <dgm:spPr/>
    </dgm:pt>
    <dgm:pt modelId="{7F1EA4CD-6485-448F-B5E5-A81455D7FE7A}" type="pres">
      <dgm:prSet presAssocID="{FF47F33F-3116-497A-9362-5DE1DAFAFDEF}" presName="parTx" presStyleLbl="revTx" presStyleIdx="1" presStyleCnt="4">
        <dgm:presLayoutVars>
          <dgm:chMax val="0"/>
          <dgm:chPref val="0"/>
        </dgm:presLayoutVars>
      </dgm:prSet>
      <dgm:spPr/>
    </dgm:pt>
    <dgm:pt modelId="{E0224646-A8F8-40BD-A8D8-2D40BF7893A7}" type="pres">
      <dgm:prSet presAssocID="{D9614845-E982-4DC2-9BA5-5A2F8A785B1D}" presName="sibTrans" presStyleCnt="0"/>
      <dgm:spPr/>
    </dgm:pt>
    <dgm:pt modelId="{8107BD5E-84A4-43A0-9BB0-E76A325A2D34}" type="pres">
      <dgm:prSet presAssocID="{07D28B1F-5338-4848-9713-AB8EBACF6C7F}" presName="compNode" presStyleCnt="0"/>
      <dgm:spPr/>
    </dgm:pt>
    <dgm:pt modelId="{EE8A834A-D9C2-41C0-9669-2647F0CAB3F9}" type="pres">
      <dgm:prSet presAssocID="{07D28B1F-5338-4848-9713-AB8EBACF6C7F}" presName="bgRect" presStyleLbl="bgShp" presStyleIdx="2" presStyleCnt="4"/>
      <dgm:spPr>
        <a:solidFill>
          <a:srgbClr val="80D4E7"/>
        </a:solidFill>
      </dgm:spPr>
    </dgm:pt>
    <dgm:pt modelId="{2E4382D7-59D1-478C-9061-374F9C1F8B3F}" type="pres">
      <dgm:prSet presAssocID="{07D28B1F-5338-4848-9713-AB8EBACF6C7F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46750E4-DFF3-471D-9046-ACDDE8D60AD1}" type="pres">
      <dgm:prSet presAssocID="{07D28B1F-5338-4848-9713-AB8EBACF6C7F}" presName="spaceRect" presStyleCnt="0"/>
      <dgm:spPr/>
    </dgm:pt>
    <dgm:pt modelId="{B478763A-E172-457C-9A33-2E989544B5FD}" type="pres">
      <dgm:prSet presAssocID="{07D28B1F-5338-4848-9713-AB8EBACF6C7F}" presName="parTx" presStyleLbl="revTx" presStyleIdx="2" presStyleCnt="4">
        <dgm:presLayoutVars>
          <dgm:chMax val="0"/>
          <dgm:chPref val="0"/>
        </dgm:presLayoutVars>
      </dgm:prSet>
      <dgm:spPr/>
    </dgm:pt>
    <dgm:pt modelId="{C5FB3D8E-8E73-49F7-8E29-BF7258CCBB16}" type="pres">
      <dgm:prSet presAssocID="{DCA62B88-DA5A-42AD-B063-20E14B08F1D9}" presName="sibTrans" presStyleCnt="0"/>
      <dgm:spPr/>
    </dgm:pt>
    <dgm:pt modelId="{13685D01-3398-48BD-A54E-7E38B3BF6324}" type="pres">
      <dgm:prSet presAssocID="{7F8EF8C6-47F1-460C-BCD3-0E1515457737}" presName="compNode" presStyleCnt="0"/>
      <dgm:spPr/>
    </dgm:pt>
    <dgm:pt modelId="{E6A806DB-099C-4B3D-A30F-1D08B3C97A68}" type="pres">
      <dgm:prSet presAssocID="{7F8EF8C6-47F1-460C-BCD3-0E1515457737}" presName="bgRect" presStyleLbl="bgShp" presStyleIdx="3" presStyleCnt="4"/>
      <dgm:spPr>
        <a:solidFill>
          <a:srgbClr val="80D2CC"/>
        </a:solidFill>
      </dgm:spPr>
    </dgm:pt>
    <dgm:pt modelId="{920EC4F1-39B7-4827-85ED-0A4F16D728A2}" type="pres">
      <dgm:prSet presAssocID="{7F8EF8C6-47F1-460C-BCD3-0E151545773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 outline"/>
        </a:ext>
      </dgm:extLst>
    </dgm:pt>
    <dgm:pt modelId="{B13F1FDD-DE0D-4F93-8613-8FDA2DE418B7}" type="pres">
      <dgm:prSet presAssocID="{7F8EF8C6-47F1-460C-BCD3-0E1515457737}" presName="spaceRect" presStyleCnt="0"/>
      <dgm:spPr/>
    </dgm:pt>
    <dgm:pt modelId="{75C1B383-EFC5-4D21-85FF-6424F032B5D1}" type="pres">
      <dgm:prSet presAssocID="{7F8EF8C6-47F1-460C-BCD3-0E15154577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A67918-FACF-449E-9F91-A8FF7C5DF503}" srcId="{CDE4F9BC-3610-4715-965A-503E6245F661}" destId="{07D28B1F-5338-4848-9713-AB8EBACF6C7F}" srcOrd="2" destOrd="0" parTransId="{967622E9-3803-4934-BDB4-AD4D1F9426C6}" sibTransId="{DCA62B88-DA5A-42AD-B063-20E14B08F1D9}"/>
    <dgm:cxn modelId="{1E946764-95C6-40CE-AD0C-FC7A16860867}" srcId="{CDE4F9BC-3610-4715-965A-503E6245F661}" destId="{DD544047-1E14-4843-A98D-52877D9620BD}" srcOrd="0" destOrd="0" parTransId="{56531F43-9940-424C-ADD5-D28218AC99CA}" sibTransId="{70CC5E71-B2AE-44DF-B14C-7920D0EFB09D}"/>
    <dgm:cxn modelId="{4B9A3D6D-A16F-4FD9-B117-33349E56B672}" type="presOf" srcId="{7F8EF8C6-47F1-460C-BCD3-0E1515457737}" destId="{75C1B383-EFC5-4D21-85FF-6424F032B5D1}" srcOrd="0" destOrd="0" presId="urn:microsoft.com/office/officeart/2018/2/layout/IconVerticalSolidList"/>
    <dgm:cxn modelId="{869FC054-88AF-49F0-A0BB-AD60C39DF270}" type="presOf" srcId="{CDE4F9BC-3610-4715-965A-503E6245F661}" destId="{F5103422-EAF9-432A-B2A6-D4CDF4AAE730}" srcOrd="0" destOrd="0" presId="urn:microsoft.com/office/officeart/2018/2/layout/IconVerticalSolidList"/>
    <dgm:cxn modelId="{FBBCA9B6-C99D-47B8-BDE4-66BDCE64CD18}" srcId="{CDE4F9BC-3610-4715-965A-503E6245F661}" destId="{FF47F33F-3116-497A-9362-5DE1DAFAFDEF}" srcOrd="1" destOrd="0" parTransId="{7CA88829-1421-44AC-B548-3A7EA659D163}" sibTransId="{D9614845-E982-4DC2-9BA5-5A2F8A785B1D}"/>
    <dgm:cxn modelId="{CF1F4AC3-4BEF-4B17-81FE-C64EEDB812D9}" srcId="{CDE4F9BC-3610-4715-965A-503E6245F661}" destId="{7F8EF8C6-47F1-460C-BCD3-0E1515457737}" srcOrd="3" destOrd="0" parTransId="{522A1D2A-AF5E-46CC-B07A-C3300755DFA7}" sibTransId="{3E304100-5DB3-47CE-9887-842BB56F4C41}"/>
    <dgm:cxn modelId="{506543E3-D225-4DE8-B23B-E75647A3A8BF}" type="presOf" srcId="{07D28B1F-5338-4848-9713-AB8EBACF6C7F}" destId="{B478763A-E172-457C-9A33-2E989544B5FD}" srcOrd="0" destOrd="0" presId="urn:microsoft.com/office/officeart/2018/2/layout/IconVerticalSolidList"/>
    <dgm:cxn modelId="{EB90EAF3-598D-4838-B585-137B873BA91E}" type="presOf" srcId="{DD544047-1E14-4843-A98D-52877D9620BD}" destId="{FC4599CA-F7F3-40BC-9F1D-FE4892F53721}" srcOrd="0" destOrd="0" presId="urn:microsoft.com/office/officeart/2018/2/layout/IconVerticalSolidList"/>
    <dgm:cxn modelId="{B0BC36FE-104E-4177-B4C5-FF59C2DB25D2}" type="presOf" srcId="{FF47F33F-3116-497A-9362-5DE1DAFAFDEF}" destId="{7F1EA4CD-6485-448F-B5E5-A81455D7FE7A}" srcOrd="0" destOrd="0" presId="urn:microsoft.com/office/officeart/2018/2/layout/IconVerticalSolidList"/>
    <dgm:cxn modelId="{F0755A79-D280-4BE7-BE7C-72F5719D4880}" type="presParOf" srcId="{F5103422-EAF9-432A-B2A6-D4CDF4AAE730}" destId="{377D370E-1625-4182-B62A-E681CA527E4B}" srcOrd="0" destOrd="0" presId="urn:microsoft.com/office/officeart/2018/2/layout/IconVerticalSolidList"/>
    <dgm:cxn modelId="{E93CB49B-3B88-44AF-9D8A-F91AB9F17A26}" type="presParOf" srcId="{377D370E-1625-4182-B62A-E681CA527E4B}" destId="{ADCEF228-B175-4107-A455-8530F68ECBDF}" srcOrd="0" destOrd="0" presId="urn:microsoft.com/office/officeart/2018/2/layout/IconVerticalSolidList"/>
    <dgm:cxn modelId="{486B7550-9454-421D-8BEB-E690326353CD}" type="presParOf" srcId="{377D370E-1625-4182-B62A-E681CA527E4B}" destId="{3E8C122A-BD00-4AED-969D-4E3C9FD14D6A}" srcOrd="1" destOrd="0" presId="urn:microsoft.com/office/officeart/2018/2/layout/IconVerticalSolidList"/>
    <dgm:cxn modelId="{84203725-D47B-430D-AA87-38EE81827385}" type="presParOf" srcId="{377D370E-1625-4182-B62A-E681CA527E4B}" destId="{48409F96-81B2-4EB7-BCE7-CD9C510FE7EE}" srcOrd="2" destOrd="0" presId="urn:microsoft.com/office/officeart/2018/2/layout/IconVerticalSolidList"/>
    <dgm:cxn modelId="{2CAC1649-C63B-47B8-A19A-80580F28CF3F}" type="presParOf" srcId="{377D370E-1625-4182-B62A-E681CA527E4B}" destId="{FC4599CA-F7F3-40BC-9F1D-FE4892F53721}" srcOrd="3" destOrd="0" presId="urn:microsoft.com/office/officeart/2018/2/layout/IconVerticalSolidList"/>
    <dgm:cxn modelId="{EEB8B3F0-BB70-4AAE-837B-25A3099642B5}" type="presParOf" srcId="{F5103422-EAF9-432A-B2A6-D4CDF4AAE730}" destId="{A5CB3E0F-0EBF-407A-8C74-A1B82C7BB873}" srcOrd="1" destOrd="0" presId="urn:microsoft.com/office/officeart/2018/2/layout/IconVerticalSolidList"/>
    <dgm:cxn modelId="{C47C275C-0B5B-4AC4-AD04-1040ECA35D37}" type="presParOf" srcId="{F5103422-EAF9-432A-B2A6-D4CDF4AAE730}" destId="{DB1BB356-1842-4520-9356-D2E75274B688}" srcOrd="2" destOrd="0" presId="urn:microsoft.com/office/officeart/2018/2/layout/IconVerticalSolidList"/>
    <dgm:cxn modelId="{848A83C4-EA40-4D41-AAA2-C5A33EC75198}" type="presParOf" srcId="{DB1BB356-1842-4520-9356-D2E75274B688}" destId="{39C8E9D2-25A2-45E4-933F-6E83049F8122}" srcOrd="0" destOrd="0" presId="urn:microsoft.com/office/officeart/2018/2/layout/IconVerticalSolidList"/>
    <dgm:cxn modelId="{11B731BC-87D3-460C-AC5E-60800C6C2188}" type="presParOf" srcId="{DB1BB356-1842-4520-9356-D2E75274B688}" destId="{5A6BE218-88AE-44EE-AC96-B3C58D03ADBC}" srcOrd="1" destOrd="0" presId="urn:microsoft.com/office/officeart/2018/2/layout/IconVerticalSolidList"/>
    <dgm:cxn modelId="{3C3D2910-3EA7-4747-AB9A-3F9C7DB786AA}" type="presParOf" srcId="{DB1BB356-1842-4520-9356-D2E75274B688}" destId="{EAC36CBF-BD94-4579-9CA9-522CD75D8C30}" srcOrd="2" destOrd="0" presId="urn:microsoft.com/office/officeart/2018/2/layout/IconVerticalSolidList"/>
    <dgm:cxn modelId="{AD14EC77-BEBF-4AAF-9323-6DACAD654698}" type="presParOf" srcId="{DB1BB356-1842-4520-9356-D2E75274B688}" destId="{7F1EA4CD-6485-448F-B5E5-A81455D7FE7A}" srcOrd="3" destOrd="0" presId="urn:microsoft.com/office/officeart/2018/2/layout/IconVerticalSolidList"/>
    <dgm:cxn modelId="{15387DF9-5758-4123-9ED6-AC67E6B8080E}" type="presParOf" srcId="{F5103422-EAF9-432A-B2A6-D4CDF4AAE730}" destId="{E0224646-A8F8-40BD-A8D8-2D40BF7893A7}" srcOrd="3" destOrd="0" presId="urn:microsoft.com/office/officeart/2018/2/layout/IconVerticalSolidList"/>
    <dgm:cxn modelId="{24CED436-6C1B-4DF8-8A5F-86C7C3298D5C}" type="presParOf" srcId="{F5103422-EAF9-432A-B2A6-D4CDF4AAE730}" destId="{8107BD5E-84A4-43A0-9BB0-E76A325A2D34}" srcOrd="4" destOrd="0" presId="urn:microsoft.com/office/officeart/2018/2/layout/IconVerticalSolidList"/>
    <dgm:cxn modelId="{87B5173D-CB93-4C5E-9CCC-51A34E52392F}" type="presParOf" srcId="{8107BD5E-84A4-43A0-9BB0-E76A325A2D34}" destId="{EE8A834A-D9C2-41C0-9669-2647F0CAB3F9}" srcOrd="0" destOrd="0" presId="urn:microsoft.com/office/officeart/2018/2/layout/IconVerticalSolidList"/>
    <dgm:cxn modelId="{BB9426C3-52C1-4CBB-8369-0087BCD78D82}" type="presParOf" srcId="{8107BD5E-84A4-43A0-9BB0-E76A325A2D34}" destId="{2E4382D7-59D1-478C-9061-374F9C1F8B3F}" srcOrd="1" destOrd="0" presId="urn:microsoft.com/office/officeart/2018/2/layout/IconVerticalSolidList"/>
    <dgm:cxn modelId="{C7E5A0C3-64C6-4BB2-B4AC-024FF6A6BB84}" type="presParOf" srcId="{8107BD5E-84A4-43A0-9BB0-E76A325A2D34}" destId="{446750E4-DFF3-471D-9046-ACDDE8D60AD1}" srcOrd="2" destOrd="0" presId="urn:microsoft.com/office/officeart/2018/2/layout/IconVerticalSolidList"/>
    <dgm:cxn modelId="{26225AFF-215E-4D92-A1DB-3D6E003C835C}" type="presParOf" srcId="{8107BD5E-84A4-43A0-9BB0-E76A325A2D34}" destId="{B478763A-E172-457C-9A33-2E989544B5FD}" srcOrd="3" destOrd="0" presId="urn:microsoft.com/office/officeart/2018/2/layout/IconVerticalSolidList"/>
    <dgm:cxn modelId="{96E93C63-B09A-4B63-8CC8-4F80CB2ABA19}" type="presParOf" srcId="{F5103422-EAF9-432A-B2A6-D4CDF4AAE730}" destId="{C5FB3D8E-8E73-49F7-8E29-BF7258CCBB16}" srcOrd="5" destOrd="0" presId="urn:microsoft.com/office/officeart/2018/2/layout/IconVerticalSolidList"/>
    <dgm:cxn modelId="{C83FB9EE-B199-475B-B37D-8EFB1689997C}" type="presParOf" srcId="{F5103422-EAF9-432A-B2A6-D4CDF4AAE730}" destId="{13685D01-3398-48BD-A54E-7E38B3BF6324}" srcOrd="6" destOrd="0" presId="urn:microsoft.com/office/officeart/2018/2/layout/IconVerticalSolidList"/>
    <dgm:cxn modelId="{D3F08BA6-642D-410D-B700-6C5CFF0D8833}" type="presParOf" srcId="{13685D01-3398-48BD-A54E-7E38B3BF6324}" destId="{E6A806DB-099C-4B3D-A30F-1D08B3C97A68}" srcOrd="0" destOrd="0" presId="urn:microsoft.com/office/officeart/2018/2/layout/IconVerticalSolidList"/>
    <dgm:cxn modelId="{32D82C82-C173-4D33-96D6-60CA8244258F}" type="presParOf" srcId="{13685D01-3398-48BD-A54E-7E38B3BF6324}" destId="{920EC4F1-39B7-4827-85ED-0A4F16D728A2}" srcOrd="1" destOrd="0" presId="urn:microsoft.com/office/officeart/2018/2/layout/IconVerticalSolidList"/>
    <dgm:cxn modelId="{B0B07CB3-9BAB-4508-8BD1-BC499E2D2F56}" type="presParOf" srcId="{13685D01-3398-48BD-A54E-7E38B3BF6324}" destId="{B13F1FDD-DE0D-4F93-8613-8FDA2DE418B7}" srcOrd="2" destOrd="0" presId="urn:microsoft.com/office/officeart/2018/2/layout/IconVerticalSolidList"/>
    <dgm:cxn modelId="{027075F4-8F20-419B-8FFE-890A2F2795D7}" type="presParOf" srcId="{13685D01-3398-48BD-A54E-7E38B3BF6324}" destId="{75C1B383-EFC5-4D21-85FF-6424F032B5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72C98-FB07-454D-995E-43C7F4BCC7C8}">
      <dsp:nvSpPr>
        <dsp:cNvPr id="0" name=""/>
        <dsp:cNvSpPr/>
      </dsp:nvSpPr>
      <dsp:spPr>
        <a:xfrm>
          <a:off x="866" y="147369"/>
          <a:ext cx="3508312" cy="4209975"/>
        </a:xfrm>
        <a:prstGeom prst="rect">
          <a:avLst/>
        </a:prstGeom>
        <a:solidFill>
          <a:srgbClr val="80D4E7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543" tIns="0" rIns="3465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consultation paper explores moving from the current automatic settlement model to an ‘earned settlement’ system. </a:t>
          </a:r>
          <a:endParaRPr lang="en-US" sz="1800" kern="1200" dirty="0"/>
        </a:p>
      </dsp:txBody>
      <dsp:txXfrm>
        <a:off x="866" y="1831359"/>
        <a:ext cx="3508312" cy="2525985"/>
      </dsp:txXfrm>
    </dsp:sp>
    <dsp:sp modelId="{154CB377-501A-46F7-8394-C6779B73EB37}">
      <dsp:nvSpPr>
        <dsp:cNvPr id="0" name=""/>
        <dsp:cNvSpPr/>
      </dsp:nvSpPr>
      <dsp:spPr>
        <a:xfrm>
          <a:off x="866" y="147369"/>
          <a:ext cx="3508312" cy="16839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543" tIns="165100" rIns="3465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66" y="147369"/>
        <a:ext cx="3508312" cy="1683990"/>
      </dsp:txXfrm>
    </dsp:sp>
    <dsp:sp modelId="{136F5623-ACB7-48FC-8CFD-B177015C4D9D}">
      <dsp:nvSpPr>
        <dsp:cNvPr id="0" name=""/>
        <dsp:cNvSpPr/>
      </dsp:nvSpPr>
      <dsp:spPr>
        <a:xfrm>
          <a:off x="3789843" y="147369"/>
          <a:ext cx="3508312" cy="4209975"/>
        </a:xfrm>
        <a:prstGeom prst="rect">
          <a:avLst/>
        </a:prstGeom>
        <a:solidFill>
          <a:srgbClr val="80D2CC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543" tIns="0" rIns="3465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This will be based on a ‘time adjustment’ model.</a:t>
          </a:r>
          <a:endParaRPr lang="en-US" sz="1800" kern="1200" dirty="0"/>
        </a:p>
      </dsp:txBody>
      <dsp:txXfrm>
        <a:off x="3789843" y="1831359"/>
        <a:ext cx="3508312" cy="2525985"/>
      </dsp:txXfrm>
    </dsp:sp>
    <dsp:sp modelId="{ED9A26C1-8F82-4202-8BA0-F387406C1F54}">
      <dsp:nvSpPr>
        <dsp:cNvPr id="0" name=""/>
        <dsp:cNvSpPr/>
      </dsp:nvSpPr>
      <dsp:spPr>
        <a:xfrm>
          <a:off x="3789843" y="147369"/>
          <a:ext cx="3508312" cy="16839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543" tIns="165100" rIns="3465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89843" y="147369"/>
        <a:ext cx="3508312" cy="1683990"/>
      </dsp:txXfrm>
    </dsp:sp>
    <dsp:sp modelId="{75A097C7-C57C-42AC-B005-A2B098D59D40}">
      <dsp:nvSpPr>
        <dsp:cNvPr id="0" name=""/>
        <dsp:cNvSpPr/>
      </dsp:nvSpPr>
      <dsp:spPr>
        <a:xfrm>
          <a:off x="7578821" y="147369"/>
          <a:ext cx="3508312" cy="4209975"/>
        </a:xfrm>
        <a:prstGeom prst="rect">
          <a:avLst/>
        </a:prstGeom>
        <a:solidFill>
          <a:srgbClr val="80D4E7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543" tIns="0" rIns="3465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qualifying period for settlement will be adjustable upwards or downwards from a baseline qualifying period, depending on the individual circumstances of the applicant. 		</a:t>
          </a:r>
          <a:endParaRPr lang="en-US" sz="1800" kern="1200" dirty="0"/>
        </a:p>
      </dsp:txBody>
      <dsp:txXfrm>
        <a:off x="7578821" y="1831359"/>
        <a:ext cx="3508312" cy="2525985"/>
      </dsp:txXfrm>
    </dsp:sp>
    <dsp:sp modelId="{CDA3ED6A-1D19-4B55-A0AD-EB46FD07E613}">
      <dsp:nvSpPr>
        <dsp:cNvPr id="0" name=""/>
        <dsp:cNvSpPr/>
      </dsp:nvSpPr>
      <dsp:spPr>
        <a:xfrm>
          <a:off x="7578821" y="147369"/>
          <a:ext cx="3508312" cy="16839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6543" tIns="165100" rIns="3465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578821" y="147369"/>
        <a:ext cx="3508312" cy="1683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42B68-41EA-44B0-800A-8C5E60BE99EC}">
      <dsp:nvSpPr>
        <dsp:cNvPr id="0" name=""/>
        <dsp:cNvSpPr/>
      </dsp:nvSpPr>
      <dsp:spPr>
        <a:xfrm>
          <a:off x="0" y="2728"/>
          <a:ext cx="11088000" cy="1276168"/>
        </a:xfrm>
        <a:prstGeom prst="roundRect">
          <a:avLst>
            <a:gd name="adj" fmla="val 10000"/>
          </a:avLst>
        </a:prstGeom>
        <a:solidFill>
          <a:srgbClr val="80D4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E22D1-E81D-41A0-9776-6255898F2BFB}">
      <dsp:nvSpPr>
        <dsp:cNvPr id="0" name=""/>
        <dsp:cNvSpPr/>
      </dsp:nvSpPr>
      <dsp:spPr>
        <a:xfrm>
          <a:off x="386041" y="289866"/>
          <a:ext cx="701892" cy="7018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3165-F72D-495F-A250-B451E781244F}">
      <dsp:nvSpPr>
        <dsp:cNvPr id="0" name=""/>
        <dsp:cNvSpPr/>
      </dsp:nvSpPr>
      <dsp:spPr>
        <a:xfrm>
          <a:off x="1473975" y="2728"/>
          <a:ext cx="9612584" cy="12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1" tIns="135061" rIns="135061" bIns="1350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considerations informing the design of the new system will be based on four core pillars</a:t>
          </a:r>
          <a:endParaRPr lang="en-US" sz="2500" kern="1200"/>
        </a:p>
      </dsp:txBody>
      <dsp:txXfrm>
        <a:off x="1473975" y="2728"/>
        <a:ext cx="9612584" cy="1276168"/>
      </dsp:txXfrm>
    </dsp:sp>
    <dsp:sp modelId="{754CFC4D-C07F-4DEE-83DD-E5FCD683771C}">
      <dsp:nvSpPr>
        <dsp:cNvPr id="0" name=""/>
        <dsp:cNvSpPr/>
      </dsp:nvSpPr>
      <dsp:spPr>
        <a:xfrm>
          <a:off x="0" y="1597940"/>
          <a:ext cx="11088000" cy="1276168"/>
        </a:xfrm>
        <a:prstGeom prst="roundRect">
          <a:avLst>
            <a:gd name="adj" fmla="val 10000"/>
          </a:avLst>
        </a:prstGeom>
        <a:solidFill>
          <a:srgbClr val="80D2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74CE3-1671-4E7C-AA41-F359DD015D30}">
      <dsp:nvSpPr>
        <dsp:cNvPr id="0" name=""/>
        <dsp:cNvSpPr/>
      </dsp:nvSpPr>
      <dsp:spPr>
        <a:xfrm>
          <a:off x="386041" y="1885078"/>
          <a:ext cx="701892" cy="7018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D2D9D-527C-4AE7-BC0A-B5F4584177DC}">
      <dsp:nvSpPr>
        <dsp:cNvPr id="0" name=""/>
        <dsp:cNvSpPr/>
      </dsp:nvSpPr>
      <dsp:spPr>
        <a:xfrm>
          <a:off x="1473975" y="1597940"/>
          <a:ext cx="9612584" cy="12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1" tIns="135061" rIns="135061" bIns="1350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These are designed to ensure that applicants make a meaningful contribution to UK society and meet clear measurable standards. </a:t>
          </a:r>
          <a:endParaRPr lang="en-US" sz="2500" kern="1200" dirty="0"/>
        </a:p>
      </dsp:txBody>
      <dsp:txXfrm>
        <a:off x="1473975" y="1597940"/>
        <a:ext cx="9612584" cy="1276168"/>
      </dsp:txXfrm>
    </dsp:sp>
    <dsp:sp modelId="{C6D35C07-B1EB-42C0-91FE-51B01DB94B5B}">
      <dsp:nvSpPr>
        <dsp:cNvPr id="0" name=""/>
        <dsp:cNvSpPr/>
      </dsp:nvSpPr>
      <dsp:spPr>
        <a:xfrm>
          <a:off x="0" y="3193151"/>
          <a:ext cx="11088000" cy="1276168"/>
        </a:xfrm>
        <a:prstGeom prst="roundRect">
          <a:avLst>
            <a:gd name="adj" fmla="val 10000"/>
          </a:avLst>
        </a:prstGeom>
        <a:solidFill>
          <a:srgbClr val="80D4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58E96-0C18-4060-A3D8-40E452D561AE}">
      <dsp:nvSpPr>
        <dsp:cNvPr id="0" name=""/>
        <dsp:cNvSpPr/>
      </dsp:nvSpPr>
      <dsp:spPr>
        <a:xfrm>
          <a:off x="386041" y="3480289"/>
          <a:ext cx="701892" cy="7018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110F3-6130-4211-AF5F-5E15D680FACE}">
      <dsp:nvSpPr>
        <dsp:cNvPr id="0" name=""/>
        <dsp:cNvSpPr/>
      </dsp:nvSpPr>
      <dsp:spPr>
        <a:xfrm>
          <a:off x="1473975" y="3193151"/>
          <a:ext cx="4989600" cy="12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1" tIns="135061" rIns="135061" bIns="1350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four principles are: </a:t>
          </a:r>
          <a:endParaRPr lang="en-US" sz="2500" kern="1200"/>
        </a:p>
      </dsp:txBody>
      <dsp:txXfrm>
        <a:off x="1473975" y="3193151"/>
        <a:ext cx="4989600" cy="1276168"/>
      </dsp:txXfrm>
    </dsp:sp>
    <dsp:sp modelId="{C91F090E-F8B2-4492-8913-8EE262804433}">
      <dsp:nvSpPr>
        <dsp:cNvPr id="0" name=""/>
        <dsp:cNvSpPr/>
      </dsp:nvSpPr>
      <dsp:spPr>
        <a:xfrm>
          <a:off x="6463575" y="3193151"/>
          <a:ext cx="4622984" cy="127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1" tIns="135061" rIns="135061" bIns="1350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Character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Integration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Contribution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Residence</a:t>
          </a:r>
          <a:endParaRPr lang="en-US" sz="1800" b="1" kern="1200" dirty="0"/>
        </a:p>
      </dsp:txBody>
      <dsp:txXfrm>
        <a:off x="6463575" y="3193151"/>
        <a:ext cx="4622984" cy="1276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A8EFD-97A8-4E03-91D2-4A4E580C3512}">
      <dsp:nvSpPr>
        <dsp:cNvPr id="0" name=""/>
        <dsp:cNvSpPr/>
      </dsp:nvSpPr>
      <dsp:spPr>
        <a:xfrm>
          <a:off x="3248" y="647999"/>
          <a:ext cx="2577093" cy="1546256"/>
        </a:xfrm>
        <a:prstGeom prst="rect">
          <a:avLst/>
        </a:prstGeom>
        <a:solidFill>
          <a:srgbClr val="80D4E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Proposed changes to </a:t>
          </a:r>
          <a:r>
            <a:rPr lang="en-GB" sz="1700" b="0" u="sng" kern="1200" dirty="0"/>
            <a:t>apply to those who do not already have settlement (ILR)</a:t>
          </a:r>
          <a:endParaRPr lang="en-US" sz="1700" u="sng" kern="1200" dirty="0"/>
        </a:p>
      </dsp:txBody>
      <dsp:txXfrm>
        <a:off x="3248" y="647999"/>
        <a:ext cx="2577093" cy="1546256"/>
      </dsp:txXfrm>
    </dsp:sp>
    <dsp:sp modelId="{773E4F6A-DDC6-451D-B566-C458BE39C230}">
      <dsp:nvSpPr>
        <dsp:cNvPr id="0" name=""/>
        <dsp:cNvSpPr/>
      </dsp:nvSpPr>
      <dsp:spPr>
        <a:xfrm>
          <a:off x="2838051" y="647999"/>
          <a:ext cx="2577093" cy="1546256"/>
        </a:xfrm>
        <a:prstGeom prst="rect">
          <a:avLst/>
        </a:prstGeom>
        <a:solidFill>
          <a:srgbClr val="80D2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Baseline qualifying period: </a:t>
          </a:r>
          <a:r>
            <a:rPr lang="en-GB" sz="1700" b="1" u="sng" kern="1200" dirty="0"/>
            <a:t>10 years </a:t>
          </a:r>
          <a:r>
            <a:rPr lang="en-GB" sz="1700" b="0" kern="1200" dirty="0"/>
            <a:t>lawful residence.</a:t>
          </a:r>
          <a:endParaRPr lang="en-US" sz="1700" kern="1200" dirty="0"/>
        </a:p>
      </dsp:txBody>
      <dsp:txXfrm>
        <a:off x="2838051" y="647999"/>
        <a:ext cx="2577093" cy="1546256"/>
      </dsp:txXfrm>
    </dsp:sp>
    <dsp:sp modelId="{221D54C1-F7B7-4836-8568-2844679A574D}">
      <dsp:nvSpPr>
        <dsp:cNvPr id="0" name=""/>
        <dsp:cNvSpPr/>
      </dsp:nvSpPr>
      <dsp:spPr>
        <a:xfrm>
          <a:off x="5672854" y="647999"/>
          <a:ext cx="2577093" cy="1546256"/>
        </a:xfrm>
        <a:prstGeom prst="rect">
          <a:avLst/>
        </a:prstGeom>
        <a:solidFill>
          <a:srgbClr val="80D4E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Adjustments: The baseline can be </a:t>
          </a:r>
          <a:r>
            <a:rPr lang="en-GB" sz="1700" b="1" u="sng" kern="1200" dirty="0"/>
            <a:t>shortened or lengthened </a:t>
          </a:r>
          <a:r>
            <a:rPr lang="en-GB" sz="1700" b="0" kern="1200" dirty="0"/>
            <a:t>depending on contribution, integration and character.</a:t>
          </a:r>
          <a:endParaRPr lang="en-US" sz="1700" kern="1200" dirty="0"/>
        </a:p>
      </dsp:txBody>
      <dsp:txXfrm>
        <a:off x="5672854" y="647999"/>
        <a:ext cx="2577093" cy="1546256"/>
      </dsp:txXfrm>
    </dsp:sp>
    <dsp:sp modelId="{847CFE8A-E465-4073-8CB7-A6094B18D631}">
      <dsp:nvSpPr>
        <dsp:cNvPr id="0" name=""/>
        <dsp:cNvSpPr/>
      </dsp:nvSpPr>
      <dsp:spPr>
        <a:xfrm>
          <a:off x="8507657" y="647999"/>
          <a:ext cx="2577093" cy="1546256"/>
        </a:xfrm>
        <a:prstGeom prst="rect">
          <a:avLst/>
        </a:prstGeom>
        <a:solidFill>
          <a:srgbClr val="80D2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Roles below RQF Level 6 settlement could be a  </a:t>
          </a:r>
          <a:r>
            <a:rPr lang="en-GB" sz="1700" b="1" u="sng" kern="1200" dirty="0"/>
            <a:t>15-year</a:t>
          </a:r>
          <a:r>
            <a:rPr lang="en-GB" sz="1700" b="0" u="sng" kern="1200" dirty="0"/>
            <a:t> </a:t>
          </a:r>
          <a:r>
            <a:rPr lang="en-GB" sz="1700" b="0" kern="1200" dirty="0"/>
            <a:t>qualifying period</a:t>
          </a:r>
          <a:endParaRPr lang="en-US" sz="1700" kern="1200" dirty="0"/>
        </a:p>
      </dsp:txBody>
      <dsp:txXfrm>
        <a:off x="8507657" y="647999"/>
        <a:ext cx="2577093" cy="1546256"/>
      </dsp:txXfrm>
    </dsp:sp>
    <dsp:sp modelId="{03715BFD-748E-4A38-8DD6-AB3A5BD26BA5}">
      <dsp:nvSpPr>
        <dsp:cNvPr id="0" name=""/>
        <dsp:cNvSpPr/>
      </dsp:nvSpPr>
      <dsp:spPr>
        <a:xfrm>
          <a:off x="3248" y="2451965"/>
          <a:ext cx="2577093" cy="1546256"/>
        </a:xfrm>
        <a:prstGeom prst="rect">
          <a:avLst/>
        </a:prstGeom>
        <a:solidFill>
          <a:srgbClr val="80D2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/>
            <a:t>Adult dependants will be assessed separately (not automatically aligned with main applicant)</a:t>
          </a:r>
          <a:endParaRPr lang="en-US" sz="1700" kern="1200"/>
        </a:p>
      </dsp:txBody>
      <dsp:txXfrm>
        <a:off x="3248" y="2451965"/>
        <a:ext cx="2577093" cy="1546256"/>
      </dsp:txXfrm>
    </dsp:sp>
    <dsp:sp modelId="{AF3431AE-AC87-4F76-89B8-AE3D8B37718B}">
      <dsp:nvSpPr>
        <dsp:cNvPr id="0" name=""/>
        <dsp:cNvSpPr/>
      </dsp:nvSpPr>
      <dsp:spPr>
        <a:xfrm>
          <a:off x="2838051" y="2451965"/>
          <a:ext cx="2577093" cy="1546256"/>
        </a:xfrm>
        <a:prstGeom prst="rect">
          <a:avLst/>
        </a:prstGeom>
        <a:solidFill>
          <a:srgbClr val="80D4E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u="sng" kern="1200" dirty="0"/>
            <a:t>20-year</a:t>
          </a:r>
          <a:r>
            <a:rPr lang="en-GB" sz="1700" b="0" kern="1200" dirty="0"/>
            <a:t> qualifying period for settlement for those recognised as refugees</a:t>
          </a:r>
          <a:endParaRPr lang="en-US" sz="1700" kern="1200" dirty="0"/>
        </a:p>
      </dsp:txBody>
      <dsp:txXfrm>
        <a:off x="2838051" y="2451965"/>
        <a:ext cx="2577093" cy="1546256"/>
      </dsp:txXfrm>
    </dsp:sp>
    <dsp:sp modelId="{7EB46A0B-40C2-4251-84F7-27CB99D11FA6}">
      <dsp:nvSpPr>
        <dsp:cNvPr id="0" name=""/>
        <dsp:cNvSpPr/>
      </dsp:nvSpPr>
      <dsp:spPr>
        <a:xfrm>
          <a:off x="5672854" y="2451965"/>
          <a:ext cx="2577093" cy="1546256"/>
        </a:xfrm>
        <a:prstGeom prst="rect">
          <a:avLst/>
        </a:prstGeom>
        <a:solidFill>
          <a:srgbClr val="80D2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u="sng" kern="1200" dirty="0"/>
            <a:t>10-year</a:t>
          </a:r>
          <a:r>
            <a:rPr lang="en-GB" sz="1700" b="0" kern="1200" dirty="0"/>
            <a:t> qualifying period for settlement for resettled refugees via an official programme</a:t>
          </a:r>
          <a:endParaRPr lang="en-US" sz="1700" kern="1200" dirty="0"/>
        </a:p>
      </dsp:txBody>
      <dsp:txXfrm>
        <a:off x="5672854" y="2451965"/>
        <a:ext cx="2577093" cy="1546256"/>
      </dsp:txXfrm>
    </dsp:sp>
    <dsp:sp modelId="{77B21133-24EB-41B3-808D-1F4AC95C428D}">
      <dsp:nvSpPr>
        <dsp:cNvPr id="0" name=""/>
        <dsp:cNvSpPr/>
      </dsp:nvSpPr>
      <dsp:spPr>
        <a:xfrm>
          <a:off x="8507657" y="2451965"/>
          <a:ext cx="2577093" cy="1546256"/>
        </a:xfrm>
        <a:prstGeom prst="rect">
          <a:avLst/>
        </a:prstGeom>
        <a:solidFill>
          <a:srgbClr val="80D4E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/>
            <a:t>Consultation asks whether vital public sector workers (such as NHS workers) should have a shorter settlement pathway</a:t>
          </a:r>
          <a:endParaRPr lang="en-US" sz="1700" kern="1200"/>
        </a:p>
      </dsp:txBody>
      <dsp:txXfrm>
        <a:off x="8507657" y="2451965"/>
        <a:ext cx="2577093" cy="1546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057CA-68E3-4CD9-A306-8A467D283DC4}">
      <dsp:nvSpPr>
        <dsp:cNvPr id="0" name=""/>
        <dsp:cNvSpPr/>
      </dsp:nvSpPr>
      <dsp:spPr>
        <a:xfrm>
          <a:off x="3120907" y="0"/>
          <a:ext cx="4722429" cy="4722429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07AC6F-9ADF-4EA8-9314-EBE4AE2A8389}">
      <dsp:nvSpPr>
        <dsp:cNvPr id="0" name=""/>
        <dsp:cNvSpPr/>
      </dsp:nvSpPr>
      <dsp:spPr>
        <a:xfrm>
          <a:off x="1382472" y="306282"/>
          <a:ext cx="4251949" cy="1841747"/>
        </a:xfrm>
        <a:prstGeom prst="roundRect">
          <a:avLst/>
        </a:prstGeom>
        <a:solidFill>
          <a:srgbClr val="99DDE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Settlement pathway of 5 years if applicant has an earned taxable income of £50,270 for 3 years immediately prior to applying for settlement – minus 5 years</a:t>
          </a:r>
          <a:endParaRPr lang="en-US" sz="2000" b="0" kern="1200" dirty="0"/>
        </a:p>
      </dsp:txBody>
      <dsp:txXfrm>
        <a:off x="1472379" y="396189"/>
        <a:ext cx="4072135" cy="1661933"/>
      </dsp:txXfrm>
    </dsp:sp>
    <dsp:sp modelId="{BA26BBE7-2A12-4AEA-ACFF-257326A78535}">
      <dsp:nvSpPr>
        <dsp:cNvPr id="0" name=""/>
        <dsp:cNvSpPr/>
      </dsp:nvSpPr>
      <dsp:spPr>
        <a:xfrm>
          <a:off x="5760007" y="306282"/>
          <a:ext cx="4499462" cy="1841747"/>
        </a:xfrm>
        <a:prstGeom prst="roundRect">
          <a:avLst/>
        </a:prstGeom>
        <a:solidFill>
          <a:srgbClr val="99DBD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Settlement pathway of 9 years if applicant has competency in English language at C1 level</a:t>
          </a:r>
          <a:endParaRPr lang="en-US" sz="2000" b="0" kern="1200" dirty="0"/>
        </a:p>
      </dsp:txBody>
      <dsp:txXfrm>
        <a:off x="5849914" y="396189"/>
        <a:ext cx="4319648" cy="1661933"/>
      </dsp:txXfrm>
    </dsp:sp>
    <dsp:sp modelId="{9247B26A-9DEF-4A24-8F3E-0219F3DAB6A3}">
      <dsp:nvSpPr>
        <dsp:cNvPr id="0" name=""/>
        <dsp:cNvSpPr/>
      </dsp:nvSpPr>
      <dsp:spPr>
        <a:xfrm>
          <a:off x="1555863" y="2266606"/>
          <a:ext cx="4077628" cy="1841747"/>
        </a:xfrm>
        <a:prstGeom prst="roundRect">
          <a:avLst/>
        </a:prstGeom>
        <a:solidFill>
          <a:srgbClr val="99DBD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Settlement pathway of 5 years if applicant has been employed in a specified public service occupation for 5 years</a:t>
          </a:r>
          <a:endParaRPr lang="en-US" sz="2000" b="0" kern="1200" dirty="0"/>
        </a:p>
      </dsp:txBody>
      <dsp:txXfrm>
        <a:off x="1645770" y="2356513"/>
        <a:ext cx="3897814" cy="1661933"/>
      </dsp:txXfrm>
    </dsp:sp>
    <dsp:sp modelId="{A1B4D376-A8B5-4872-BEAB-62C55BA99955}">
      <dsp:nvSpPr>
        <dsp:cNvPr id="0" name=""/>
        <dsp:cNvSpPr/>
      </dsp:nvSpPr>
      <dsp:spPr>
        <a:xfrm>
          <a:off x="5784162" y="2261560"/>
          <a:ext cx="4316447" cy="1841747"/>
        </a:xfrm>
        <a:prstGeom prst="roundRect">
          <a:avLst/>
        </a:prstGeom>
        <a:solidFill>
          <a:srgbClr val="80D4E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Only one of the listed considerations (the one that causes the</a:t>
          </a:r>
          <a:r>
            <a:rPr lang="en-GB" sz="2000" b="1" u="sng" kern="1200" dirty="0"/>
            <a:t> largest reduction</a:t>
          </a:r>
          <a:r>
            <a:rPr lang="en-GB" sz="2000" b="1" kern="1200" dirty="0"/>
            <a:t>) would be applied</a:t>
          </a:r>
          <a:endParaRPr lang="en-US" sz="2200" kern="1200" dirty="0"/>
        </a:p>
      </dsp:txBody>
      <dsp:txXfrm>
        <a:off x="5874069" y="2351467"/>
        <a:ext cx="4136633" cy="1661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68ADC-BE35-44D8-889B-14BCD2C36064}">
      <dsp:nvSpPr>
        <dsp:cNvPr id="0" name=""/>
        <dsp:cNvSpPr/>
      </dsp:nvSpPr>
      <dsp:spPr>
        <a:xfrm>
          <a:off x="0" y="1124860"/>
          <a:ext cx="3118499" cy="1980247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E02F8-1A0C-4D7B-B699-98D068ED9325}">
      <dsp:nvSpPr>
        <dsp:cNvPr id="0" name=""/>
        <dsp:cNvSpPr/>
      </dsp:nvSpPr>
      <dsp:spPr>
        <a:xfrm>
          <a:off x="346500" y="1454035"/>
          <a:ext cx="3118499" cy="1980247"/>
        </a:xfrm>
        <a:prstGeom prst="roundRect">
          <a:avLst>
            <a:gd name="adj" fmla="val 10000"/>
          </a:avLst>
        </a:prstGeom>
        <a:solidFill>
          <a:srgbClr val="80D4E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Settlement pathway of 15 years if applicant has been in receipt of public funds for less than 12 months during route to settlement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4499" y="1512034"/>
        <a:ext cx="3002501" cy="1864249"/>
      </dsp:txXfrm>
    </dsp:sp>
    <dsp:sp modelId="{5AFC72ED-3FFD-41D1-B359-EA0D1593C2ED}">
      <dsp:nvSpPr>
        <dsp:cNvPr id="0" name=""/>
        <dsp:cNvSpPr/>
      </dsp:nvSpPr>
      <dsp:spPr>
        <a:xfrm>
          <a:off x="3811500" y="1124860"/>
          <a:ext cx="3118499" cy="1980247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E57AE-5F99-4C30-93C5-930EC2412D23}">
      <dsp:nvSpPr>
        <dsp:cNvPr id="0" name=""/>
        <dsp:cNvSpPr/>
      </dsp:nvSpPr>
      <dsp:spPr>
        <a:xfrm>
          <a:off x="4158000" y="1454035"/>
          <a:ext cx="3118499" cy="1980247"/>
        </a:xfrm>
        <a:prstGeom prst="roundRect">
          <a:avLst>
            <a:gd name="adj" fmla="val 10000"/>
          </a:avLst>
        </a:prstGeom>
        <a:solidFill>
          <a:srgbClr val="80D2C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Settlement pathway of 20 years if applicant has been in receipt of public funds for more than 12 months during route to settlement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215999" y="1512034"/>
        <a:ext cx="3002501" cy="1864249"/>
      </dsp:txXfrm>
    </dsp:sp>
    <dsp:sp modelId="{EB006EA0-F7F4-47D9-8258-94C725A73A77}">
      <dsp:nvSpPr>
        <dsp:cNvPr id="0" name=""/>
        <dsp:cNvSpPr/>
      </dsp:nvSpPr>
      <dsp:spPr>
        <a:xfrm>
          <a:off x="7623000" y="1124860"/>
          <a:ext cx="3118499" cy="1980247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0392F-6A15-49EC-A6E4-2932DB73B71E}">
      <dsp:nvSpPr>
        <dsp:cNvPr id="0" name=""/>
        <dsp:cNvSpPr/>
      </dsp:nvSpPr>
      <dsp:spPr>
        <a:xfrm>
          <a:off x="7969500" y="1454035"/>
          <a:ext cx="3118499" cy="1980247"/>
        </a:xfrm>
        <a:prstGeom prst="roundRect">
          <a:avLst>
            <a:gd name="adj" fmla="val 10000"/>
          </a:avLst>
        </a:prstGeom>
        <a:solidFill>
          <a:srgbClr val="80D4E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Only one of the listed considerations (the one that causes the </a:t>
          </a:r>
          <a:r>
            <a:rPr lang="en-GB" sz="2100" b="1" u="sng" kern="1200" dirty="0">
              <a:solidFill>
                <a:schemeClr val="tx1"/>
              </a:solidFill>
            </a:rPr>
            <a:t>largest increase</a:t>
          </a:r>
          <a:r>
            <a:rPr lang="en-GB" sz="2100" b="1" kern="1200" dirty="0">
              <a:solidFill>
                <a:schemeClr val="tx1"/>
              </a:solidFill>
            </a:rPr>
            <a:t>) would be applied.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027499" y="1512034"/>
        <a:ext cx="3002501" cy="1864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EF228-B175-4107-A455-8530F68ECBDF}">
      <dsp:nvSpPr>
        <dsp:cNvPr id="0" name=""/>
        <dsp:cNvSpPr/>
      </dsp:nvSpPr>
      <dsp:spPr>
        <a:xfrm>
          <a:off x="0" y="1815"/>
          <a:ext cx="10788162" cy="920376"/>
        </a:xfrm>
        <a:prstGeom prst="roundRect">
          <a:avLst>
            <a:gd name="adj" fmla="val 10000"/>
          </a:avLst>
        </a:prstGeom>
        <a:solidFill>
          <a:srgbClr val="80D4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C122A-BD00-4AED-969D-4E3C9FD14D6A}">
      <dsp:nvSpPr>
        <dsp:cNvPr id="0" name=""/>
        <dsp:cNvSpPr/>
      </dsp:nvSpPr>
      <dsp:spPr>
        <a:xfrm>
          <a:off x="278413" y="208900"/>
          <a:ext cx="506207" cy="506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599CA-F7F3-40BC-9F1D-FE4892F53721}">
      <dsp:nvSpPr>
        <dsp:cNvPr id="0" name=""/>
        <dsp:cNvSpPr/>
      </dsp:nvSpPr>
      <dsp:spPr>
        <a:xfrm>
          <a:off x="1063035" y="1815"/>
          <a:ext cx="9725126" cy="92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7" tIns="97407" rIns="97407" bIns="974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Consultation open until 11.59 pm 12 February 2026</a:t>
          </a:r>
          <a:endParaRPr lang="en-US" sz="1600" kern="1200"/>
        </a:p>
      </dsp:txBody>
      <dsp:txXfrm>
        <a:off x="1063035" y="1815"/>
        <a:ext cx="9725126" cy="920376"/>
      </dsp:txXfrm>
    </dsp:sp>
    <dsp:sp modelId="{39C8E9D2-25A2-45E4-933F-6E83049F8122}">
      <dsp:nvSpPr>
        <dsp:cNvPr id="0" name=""/>
        <dsp:cNvSpPr/>
      </dsp:nvSpPr>
      <dsp:spPr>
        <a:xfrm>
          <a:off x="0" y="1152287"/>
          <a:ext cx="10788162" cy="920376"/>
        </a:xfrm>
        <a:prstGeom prst="roundRect">
          <a:avLst>
            <a:gd name="adj" fmla="val 10000"/>
          </a:avLst>
        </a:prstGeom>
        <a:solidFill>
          <a:srgbClr val="99DB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E218-88AE-44EE-AC96-B3C58D03ADBC}">
      <dsp:nvSpPr>
        <dsp:cNvPr id="0" name=""/>
        <dsp:cNvSpPr/>
      </dsp:nvSpPr>
      <dsp:spPr>
        <a:xfrm>
          <a:off x="278413" y="1359371"/>
          <a:ext cx="506207" cy="506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EA4CD-6485-448F-B5E5-A81455D7FE7A}">
      <dsp:nvSpPr>
        <dsp:cNvPr id="0" name=""/>
        <dsp:cNvSpPr/>
      </dsp:nvSpPr>
      <dsp:spPr>
        <a:xfrm>
          <a:off x="1063035" y="1152287"/>
          <a:ext cx="9725126" cy="92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7" tIns="97407" rIns="97407" bIns="974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consultation is open to anyone who wants to share their views, including individuals, organisations and stakeholders who may be affected or have an interest in the proposed changes. </a:t>
          </a:r>
          <a:endParaRPr lang="en-US" sz="1600" kern="1200" dirty="0"/>
        </a:p>
      </dsp:txBody>
      <dsp:txXfrm>
        <a:off x="1063035" y="1152287"/>
        <a:ext cx="9725126" cy="920376"/>
      </dsp:txXfrm>
    </dsp:sp>
    <dsp:sp modelId="{EE8A834A-D9C2-41C0-9669-2647F0CAB3F9}">
      <dsp:nvSpPr>
        <dsp:cNvPr id="0" name=""/>
        <dsp:cNvSpPr/>
      </dsp:nvSpPr>
      <dsp:spPr>
        <a:xfrm>
          <a:off x="0" y="2302758"/>
          <a:ext cx="10788162" cy="920376"/>
        </a:xfrm>
        <a:prstGeom prst="roundRect">
          <a:avLst>
            <a:gd name="adj" fmla="val 10000"/>
          </a:avLst>
        </a:prstGeom>
        <a:solidFill>
          <a:srgbClr val="80D4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382D7-59D1-478C-9061-374F9C1F8B3F}">
      <dsp:nvSpPr>
        <dsp:cNvPr id="0" name=""/>
        <dsp:cNvSpPr/>
      </dsp:nvSpPr>
      <dsp:spPr>
        <a:xfrm>
          <a:off x="278413" y="2509842"/>
          <a:ext cx="506207" cy="5062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763A-E172-457C-9A33-2E989544B5FD}">
      <dsp:nvSpPr>
        <dsp:cNvPr id="0" name=""/>
        <dsp:cNvSpPr/>
      </dsp:nvSpPr>
      <dsp:spPr>
        <a:xfrm>
          <a:off x="1063035" y="2302758"/>
          <a:ext cx="9725126" cy="92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7" tIns="97407" rIns="97407" bIns="974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NHS Employers will be submitting a response as a representative body if you do not want to provide an  organisational response. Contact NHS Employers via an expression of interest - </a:t>
          </a:r>
          <a:r>
            <a:rPr lang="en-GB" sz="1600" kern="1200" dirty="0">
              <a:hlinkClick xmlns:r="http://schemas.openxmlformats.org/officeDocument/2006/relationships" r:id="rId7"/>
            </a:rPr>
            <a:t>International Recruitment Network</a:t>
          </a:r>
          <a:r>
            <a:rPr lang="en-GB" sz="1600" kern="1200" dirty="0"/>
            <a:t> or email </a:t>
          </a:r>
          <a:r>
            <a:rPr lang="en-GB" sz="1600" kern="1200" dirty="0">
              <a:hlinkClick xmlns:r="http://schemas.openxmlformats.org/officeDocument/2006/relationships" r:id="rId8"/>
            </a:rPr>
            <a:t>internationalrecruitment@nhsconfed.org</a:t>
          </a:r>
          <a:endParaRPr lang="en-US" sz="1600" kern="1200" dirty="0"/>
        </a:p>
      </dsp:txBody>
      <dsp:txXfrm>
        <a:off x="1063035" y="2302758"/>
        <a:ext cx="9725126" cy="920376"/>
      </dsp:txXfrm>
    </dsp:sp>
    <dsp:sp modelId="{E6A806DB-099C-4B3D-A30F-1D08B3C97A68}">
      <dsp:nvSpPr>
        <dsp:cNvPr id="0" name=""/>
        <dsp:cNvSpPr/>
      </dsp:nvSpPr>
      <dsp:spPr>
        <a:xfrm>
          <a:off x="0" y="3453229"/>
          <a:ext cx="10788162" cy="920376"/>
        </a:xfrm>
        <a:prstGeom prst="roundRect">
          <a:avLst>
            <a:gd name="adj" fmla="val 10000"/>
          </a:avLst>
        </a:prstGeom>
        <a:solidFill>
          <a:srgbClr val="80D2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EC4F1-39B7-4827-85ED-0A4F16D728A2}">
      <dsp:nvSpPr>
        <dsp:cNvPr id="0" name=""/>
        <dsp:cNvSpPr/>
      </dsp:nvSpPr>
      <dsp:spPr>
        <a:xfrm>
          <a:off x="278413" y="3660313"/>
          <a:ext cx="506207" cy="5062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1B383-EFC5-4D21-85FF-6424F032B5D1}">
      <dsp:nvSpPr>
        <dsp:cNvPr id="0" name=""/>
        <dsp:cNvSpPr/>
      </dsp:nvSpPr>
      <dsp:spPr>
        <a:xfrm>
          <a:off x="1063035" y="3453229"/>
          <a:ext cx="9725126" cy="92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7" tIns="97407" rIns="97407" bIns="974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hlinkClick xmlns:r="http://schemas.openxmlformats.org/officeDocument/2006/relationships" r:id="rId11"/>
            </a:rPr>
            <a:t>Home Office Consultation on Earned Settlement</a:t>
          </a:r>
          <a:endParaRPr lang="en-GB" sz="1600" kern="1200"/>
        </a:p>
      </dsp:txBody>
      <dsp:txXfrm>
        <a:off x="1063035" y="3453229"/>
        <a:ext cx="9725126" cy="92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Implementation from ‘Summer 2026’</a:t>
            </a:r>
          </a:p>
          <a:p>
            <a:pPr marL="171450" indent="-171450">
              <a:buFontTx/>
              <a:buChar char="-"/>
            </a:pPr>
            <a:r>
              <a:rPr lang="en-GB" dirty="0"/>
              <a:t>RQF – regulated qualifications framework categories qualifications in the UK. Level 6 being degree.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Public funds are benefits and assistance funded by the Government – housing assistance, welfare benefits and other public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9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Trust wish to gain feedback so that we can submit a full response.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138" y="414734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138" y="1415778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C3909-1482-1013-E118-A2CE0A1D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119AD-4AAB-8B34-F6C1-8D76F0D45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42" y="2242938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slide 1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drawing of a city&#10;&#10;Description automatically generated">
            <a:extLst>
              <a:ext uri="{FF2B5EF4-FFF2-40B4-BE49-F238E27FC236}">
                <a16:creationId xmlns:a16="http://schemas.microsoft.com/office/drawing/2014/main" id="{A95CE313-3086-E5AF-469E-4699D85B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7045" y="1943099"/>
            <a:ext cx="5853708" cy="43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F6C2AD-0E53-2A94-6EDF-C2BC1C35E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914" y="-121920"/>
            <a:ext cx="12408747" cy="69799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1B5349-CF21-E9D2-92A0-6C58C15A0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8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2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07C2D6-AB1B-B84B-BC13-7D79E8BCF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6318" y="-148043"/>
            <a:ext cx="12499929" cy="7031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6D8CC-65FF-0E59-2392-2C0EBC060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3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A drawing of a city&#10;&#10;Description automatically generated">
            <a:extLst>
              <a:ext uri="{FF2B5EF4-FFF2-40B4-BE49-F238E27FC236}">
                <a16:creationId xmlns:a16="http://schemas.microsoft.com/office/drawing/2014/main" id="{2C412C2A-9DEC-27C2-9796-B709EBF5F3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9936" y="4363581"/>
            <a:ext cx="2963264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6489-9A30-702B-3E26-D81845892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10515600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4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D115B473-1B85-DD59-52BE-0E90A80C9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577A8-7F18-CBCC-319C-10DC2550A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8" y="2165645"/>
            <a:ext cx="4716354" cy="1325563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Breaker </a:t>
            </a:r>
            <a:br>
              <a:rPr lang="en-US" dirty="0"/>
            </a:br>
            <a:r>
              <a:rPr lang="en-US" dirty="0"/>
              <a:t>slide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D92FD5-08EA-6BC8-29BC-BCF5EEFE1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5525316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@NHSSW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youtube.com/@nhssouthwest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england.nhs.uk/south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Twitter symbol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72" name="Picture 96" descr="World-wide web symbol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6EFDBD58-C8DB-9F72-C2D4-A967208D62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48950" y="183306"/>
            <a:ext cx="1388350" cy="1329272"/>
          </a:xfrm>
          <a:prstGeom prst="rect">
            <a:avLst/>
          </a:prstGeom>
        </p:spPr>
      </p:pic>
      <p:pic>
        <p:nvPicPr>
          <p:cNvPr id="7" name="Picture 6" descr="A drawing of a city">
            <a:extLst>
              <a:ext uri="{FF2B5EF4-FFF2-40B4-BE49-F238E27FC236}">
                <a16:creationId xmlns:a16="http://schemas.microsoft.com/office/drawing/2014/main" id="{52F05571-F709-7E4B-56BA-A02C6317A9F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4770" y="3770106"/>
            <a:ext cx="3706212" cy="2773370"/>
          </a:xfrm>
          <a:prstGeom prst="rect">
            <a:avLst/>
          </a:prstGeom>
        </p:spPr>
      </p:pic>
      <p:pic>
        <p:nvPicPr>
          <p:cNvPr id="12" name="Picture 11" descr="A white play button with a black background&#10;&#10;Description automatically generated">
            <a:extLst>
              <a:ext uri="{FF2B5EF4-FFF2-40B4-BE49-F238E27FC236}">
                <a16:creationId xmlns:a16="http://schemas.microsoft.com/office/drawing/2014/main" id="{F127617F-5CB4-FD75-FBD0-CF712BDDBD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804954" y="4218674"/>
            <a:ext cx="524314" cy="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337CE4-9082-D695-8AD8-89148114EB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2D69F-C459-8ECE-06A1-66E418FF3E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58B23E-2241-0C04-DC3A-1FCFC1EF8A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“Add quote text here”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22BD2E-E9C2-A15B-06FB-553974CDE6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7052" y="2331691"/>
            <a:ext cx="3461285" cy="31105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“Add quote text here”</a:t>
            </a:r>
          </a:p>
        </p:txBody>
      </p:sp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28/01/2026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26" r:id="rId2"/>
    <p:sldLayoutId id="2147483827" r:id="rId3"/>
    <p:sldLayoutId id="2147483818" r:id="rId4"/>
    <p:sldLayoutId id="2147483813" r:id="rId5"/>
    <p:sldLayoutId id="2147483938" r:id="rId6"/>
    <p:sldLayoutId id="2147483939" r:id="rId7"/>
    <p:sldLayoutId id="2147483933" r:id="rId8"/>
    <p:sldLayoutId id="2147483824" r:id="rId9"/>
    <p:sldLayoutId id="2147483926" r:id="rId10"/>
    <p:sldLayoutId id="2147483927" r:id="rId11"/>
    <p:sldLayoutId id="2147483929" r:id="rId12"/>
    <p:sldLayoutId id="2147483928" r:id="rId13"/>
    <p:sldLayoutId id="2147483930" r:id="rId14"/>
    <p:sldLayoutId id="2147483924" r:id="rId15"/>
    <p:sldLayoutId id="214748394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8732-D29D-D683-21A3-10CEFEB0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1491343"/>
            <a:ext cx="7815942" cy="3298371"/>
          </a:xfrm>
        </p:spPr>
        <p:txBody>
          <a:bodyPr/>
          <a:lstStyle/>
          <a:p>
            <a:r>
              <a:rPr lang="en-GB" dirty="0"/>
              <a:t>Key highlights on the consultation paper for earned settlement</a:t>
            </a:r>
          </a:p>
        </p:txBody>
      </p:sp>
    </p:spTree>
    <p:extLst>
      <p:ext uri="{BB962C8B-B14F-4D97-AF65-F5344CB8AC3E}">
        <p14:creationId xmlns:p14="http://schemas.microsoft.com/office/powerpoint/2010/main" val="16897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97B3E4-0260-224E-B0D8-BA4EF1B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Key purpose </a:t>
            </a:r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F4EE160C-0817-9B45-FA92-D0FE6D507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344729"/>
              </p:ext>
            </p:extLst>
          </p:nvPr>
        </p:nvGraphicFramePr>
        <p:xfrm>
          <a:off x="432000" y="1687286"/>
          <a:ext cx="11088000" cy="450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4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148F5-340F-452E-4E21-3EBD177E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6F0F0A-73F2-5DCE-6557-24AAD91E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Core principles 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FE34A887-FAA1-4E9C-6C1D-7E246525F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17193"/>
              </p:ext>
            </p:extLst>
          </p:nvPr>
        </p:nvGraphicFramePr>
        <p:xfrm>
          <a:off x="432000" y="1719943"/>
          <a:ext cx="11088000" cy="447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6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AB22C-3F04-E22B-216C-9B63CD46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5D4388-8059-5C02-0C39-9BE9BBB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Proposed framework </a:t>
            </a:r>
          </a:p>
        </p:txBody>
      </p:sp>
      <p:graphicFrame>
        <p:nvGraphicFramePr>
          <p:cNvPr id="21" name="Content Placeholder 7">
            <a:extLst>
              <a:ext uri="{FF2B5EF4-FFF2-40B4-BE49-F238E27FC236}">
                <a16:creationId xmlns:a16="http://schemas.microsoft.com/office/drawing/2014/main" id="{1132B34A-DC09-3F6B-4BEA-72A60C5B2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45855"/>
              </p:ext>
            </p:extLst>
          </p:nvPr>
        </p:nvGraphicFramePr>
        <p:xfrm>
          <a:off x="432000" y="1545771"/>
          <a:ext cx="11088000" cy="464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8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50684-873D-D9AB-45AC-AED712E88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019BEA-29B2-8C4A-2D1A-AE3AF959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sz="3100" dirty="0"/>
              <a:t>Examples of considerations that will </a:t>
            </a:r>
            <a:r>
              <a:rPr lang="en-GB" sz="3100" u="sng" dirty="0"/>
              <a:t>reduce</a:t>
            </a:r>
            <a:r>
              <a:rPr lang="en-GB" sz="3100" dirty="0"/>
              <a:t> the baseline qualifying period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126D29D-B2D6-68B8-50EF-80CDA2C16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74128"/>
              </p:ext>
            </p:extLst>
          </p:nvPr>
        </p:nvGraphicFramePr>
        <p:xfrm>
          <a:off x="432000" y="1469571"/>
          <a:ext cx="11088000" cy="472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8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44B82-6590-5626-6BE9-CDCB207B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C8A851-BA11-2D13-C1DE-6E8CC0A6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sz="3100" dirty="0"/>
              <a:t>Examples of considerations that will </a:t>
            </a:r>
            <a:r>
              <a:rPr lang="en-GB" sz="3100" u="sng" dirty="0"/>
              <a:t>increase</a:t>
            </a:r>
            <a:r>
              <a:rPr lang="en-GB" sz="3100" dirty="0"/>
              <a:t> the baseline qualifying period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BA4309A-D442-2AC2-4BAE-99B404241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627526"/>
              </p:ext>
            </p:extLst>
          </p:nvPr>
        </p:nvGraphicFramePr>
        <p:xfrm>
          <a:off x="432000" y="1632857"/>
          <a:ext cx="11088000" cy="455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41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12A4-BF6F-361F-11CA-132728886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503613-C121-CFB0-E113-5AE37B58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414734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Next steps</a:t>
            </a:r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02E623BF-C29E-3C3C-EF16-FC78B1A54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52828"/>
              </p:ext>
            </p:extLst>
          </p:nvPr>
        </p:nvGraphicFramePr>
        <p:xfrm>
          <a:off x="375138" y="1415778"/>
          <a:ext cx="10788162" cy="437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4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786CF74E9D741A454435FE0019537" ma:contentTypeVersion="19" ma:contentTypeDescription="Create a new document." ma:contentTypeScope="" ma:versionID="3a6014b33d54ddb380aef3f42bafdc5c">
  <xsd:schema xmlns:xsd="http://www.w3.org/2001/XMLSchema" xmlns:xs="http://www.w3.org/2001/XMLSchema" xmlns:p="http://schemas.microsoft.com/office/2006/metadata/properties" xmlns:ns2="0f1ed682-1881-4fcb-b0f6-ff9c5471aab0" xmlns:ns3="47933483-39f2-4e1d-9c80-e5f177439a55" targetNamespace="http://schemas.microsoft.com/office/2006/metadata/properties" ma:root="true" ma:fieldsID="7c3b6dc362e58db7409b13a9754d5764" ns2:_="" ns3:_="">
    <xsd:import namespace="0f1ed682-1881-4fcb-b0f6-ff9c5471aab0"/>
    <xsd:import namespace="47933483-39f2-4e1d-9c80-e5f177439a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_ip_UnifiedCompliancePolicyProperties" minOccurs="0"/>
                <xsd:element ref="ns2:_ip_UnifiedCompliancePolicyUIAc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ed682-1881-4fcb-b0f6-ff9c5471aa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2a73c458-fbd9-4e94-8750-de6f4ed6adcf}" ma:internalName="TaxCatchAll" ma:showField="CatchAllData" ma:web="0f1ed682-1881-4fcb-b0f6-ff9c5471aa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33483-39f2-4e1d-9c80-e5f177439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1ed682-1881-4fcb-b0f6-ff9c5471aab0" xsi:nil="true"/>
    <_ip_UnifiedCompliancePolicyUIAction xmlns="0f1ed682-1881-4fcb-b0f6-ff9c5471aab0" xsi:nil="true"/>
    <_ip_UnifiedCompliancePolicyProperties xmlns="0f1ed682-1881-4fcb-b0f6-ff9c5471aab0" xsi:nil="true"/>
    <lcf76f155ced4ddcb4097134ff3c332f xmlns="47933483-39f2-4e1d-9c80-e5f177439a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69F7F-6828-4BB1-8FF9-455725D6E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ed682-1881-4fcb-b0f6-ff9c5471aab0"/>
    <ds:schemaRef ds:uri="47933483-39f2-4e1d-9c80-e5f177439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2B3C52-C4E5-4003-8240-632FDE102EAB}">
  <ds:schemaRefs>
    <ds:schemaRef ds:uri="http://schemas.microsoft.com/office/infopath/2007/PartnerControls"/>
    <ds:schemaRef ds:uri="3aa42f08-e708-46fa-8873-ef4bebe479f0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8964cdc-6461-4632-bf5a-ecc56702e60f"/>
    <ds:schemaRef ds:uri="http://schemas.microsoft.com/office/2006/metadata/properties"/>
    <ds:schemaRef ds:uri="2e9807c8-684d-4ce2-9798-0aa295dedadb"/>
    <ds:schemaRef ds:uri="5668c8bc-6c30-45e9-80ca-5109d4270dfd"/>
    <ds:schemaRef ds:uri="4e4326f6-5e34-4e05-b314-006661b9c42d"/>
    <ds:schemaRef ds:uri="d1578f25-4d6e-4d4b-93b5-68c0610bc2f6"/>
    <ds:schemaRef ds:uri="f51a84ac-5ef7-4b0b-bd71-e269097bd152"/>
    <ds:schemaRef ds:uri="cccaf3ac-2de9-44d4-aa31-54302fceb5f7"/>
    <ds:schemaRef ds:uri="1f2af389-605d-4cf7-813a-416f537576df"/>
    <ds:schemaRef ds:uri="http://schemas.microsoft.com/sharepoint/v3"/>
    <ds:schemaRef ds:uri="0f1ed682-1881-4fcb-b0f6-ff9c5471aab0"/>
    <ds:schemaRef ds:uri="47933483-39f2-4e1d-9c80-e5f177439a5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545</Words>
  <Application>Microsoft Office PowerPoint</Application>
  <PresentationFormat>Widescreen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NHSD-Refresh-Theme-NOV1120B</vt:lpstr>
      <vt:lpstr>Key highlights on the consultation paper for earned settlement</vt:lpstr>
      <vt:lpstr>Key purpose </vt:lpstr>
      <vt:lpstr>Core principles </vt:lpstr>
      <vt:lpstr>Proposed framework </vt:lpstr>
      <vt:lpstr>Examples of considerations that will reduce the baseline qualifying period</vt:lpstr>
      <vt:lpstr>Examples of considerations that will increase the baseline qualifying period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Gregory Wye</dc:creator>
  <cp:lastModifiedBy>Gabrielle ROBINSON</cp:lastModifiedBy>
  <cp:revision>79</cp:revision>
  <dcterms:created xsi:type="dcterms:W3CDTF">2020-11-30T10:49:03Z</dcterms:created>
  <dcterms:modified xsi:type="dcterms:W3CDTF">2026-01-28T15:35:39Z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0x010100E28786CF74E9D741A454435FE0019537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  <property fmtid="{D5CDD505-2E9C-101B-9397-08002B2CF9AE}" pid="5" name="Order">
    <vt:r8>301900</vt:r8>
  </property>
  <property fmtid="{D5CDD505-2E9C-101B-9397-08002B2CF9AE}" pid="6" name="_ExtendedDescription">
    <vt:lpwstr/>
  </property>
</Properties>
</file>