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8" r:id="rId3"/>
    <p:sldId id="292" r:id="rId4"/>
    <p:sldId id="266" r:id="rId5"/>
  </p:sldIdLst>
  <p:sldSz cx="9144000" cy="6858000" type="screen4x3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AA5020-3BCA-3E43-0189-131F16E63A53}" name="Ruth THOMAS" initials="RT" userId="S::thomasr@ghc.nhs.uk::d651f92c-d3a9-49d7-ba85-46973ba91f6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4660"/>
  </p:normalViewPr>
  <p:slideViewPr>
    <p:cSldViewPr snapToGrid="0">
      <p:cViewPr varScale="1">
        <p:scale>
          <a:sx n="97" d="100"/>
          <a:sy n="97" d="100"/>
        </p:scale>
        <p:origin x="715" y="-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FDC1F-735E-4E57-B4E8-13E05989383A}" type="doc">
      <dgm:prSet loTypeId="urn:microsoft.com/office/officeart/2005/8/layout/architecture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F6F34CC8-5884-435A-9390-A19EAF51050C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Sponsorship of Healthcare Support Workers, Nursing Auxiliaries and assistant can only be processed where the role works within an ‘environment where a registered nurse or other registered health care professional roles exist’. </a:t>
          </a:r>
          <a:endParaRPr lang="en-GB" sz="1100" dirty="0"/>
        </a:p>
      </dgm:t>
    </dgm:pt>
    <dgm:pt modelId="{CB43459C-98AD-41F6-A0A3-6ADDBDDD66EC}" type="parTrans" cxnId="{FF36515B-32A5-4E37-A0F6-00441A657F18}">
      <dgm:prSet/>
      <dgm:spPr/>
      <dgm:t>
        <a:bodyPr/>
        <a:lstStyle/>
        <a:p>
          <a:endParaRPr lang="en-GB" sz="2800"/>
        </a:p>
      </dgm:t>
    </dgm:pt>
    <dgm:pt modelId="{E740110B-C550-4E24-8073-AC7F290E4F9A}" type="sibTrans" cxnId="{FF36515B-32A5-4E37-A0F6-00441A657F18}">
      <dgm:prSet/>
      <dgm:spPr/>
      <dgm:t>
        <a:bodyPr/>
        <a:lstStyle/>
        <a:p>
          <a:endParaRPr lang="en-GB" sz="2800"/>
        </a:p>
      </dgm:t>
    </dgm:pt>
    <dgm:pt modelId="{053FFBF3-C336-42E3-821E-C0C47C2A94AE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For new applications on or after 8 January 2026, the English language requirements have been raised from B1 to B2 for Skilled Worker, High Potential Individual, and Scale Up visas.</a:t>
          </a:r>
          <a:endParaRPr lang="en-GB" sz="1100" dirty="0"/>
        </a:p>
      </dgm:t>
    </dgm:pt>
    <dgm:pt modelId="{D1D87797-33BB-4C9E-A440-A7233B1E24A4}" type="parTrans" cxnId="{4BDB6DBC-1973-449A-8EF6-E7DA5E69695B}">
      <dgm:prSet/>
      <dgm:spPr/>
      <dgm:t>
        <a:bodyPr/>
        <a:lstStyle/>
        <a:p>
          <a:endParaRPr lang="en-GB" sz="2800"/>
        </a:p>
      </dgm:t>
    </dgm:pt>
    <dgm:pt modelId="{D94AA1B6-E3F6-40DE-8CC3-5212400291F9}" type="sibTrans" cxnId="{4BDB6DBC-1973-449A-8EF6-E7DA5E69695B}">
      <dgm:prSet/>
      <dgm:spPr/>
      <dgm:t>
        <a:bodyPr/>
        <a:lstStyle/>
        <a:p>
          <a:endParaRPr lang="en-GB" sz="2800"/>
        </a:p>
      </dgm:t>
    </dgm:pt>
    <dgm:pt modelId="{2CE3ED37-6D63-4A6A-9C6E-3B73F8AFBE4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The current rules on Settlement remain, however the Government launched a consultation on earned settlement reforms which has now closed, and the final policy and rule changes are awaited.</a:t>
          </a:r>
          <a:endParaRPr lang="en-GB" sz="1100" dirty="0"/>
        </a:p>
      </dgm:t>
    </dgm:pt>
    <dgm:pt modelId="{680E7788-8D61-43DB-AED2-23A8A2739016}" type="parTrans" cxnId="{D46537E2-E7F8-4404-8013-644617B851C6}">
      <dgm:prSet/>
      <dgm:spPr/>
      <dgm:t>
        <a:bodyPr/>
        <a:lstStyle/>
        <a:p>
          <a:endParaRPr lang="en-GB" sz="2800"/>
        </a:p>
      </dgm:t>
    </dgm:pt>
    <dgm:pt modelId="{D01D9DC4-30CD-41BF-BBEB-AF627B0A1949}" type="sibTrans" cxnId="{D46537E2-E7F8-4404-8013-644617B851C6}">
      <dgm:prSet/>
      <dgm:spPr/>
      <dgm:t>
        <a:bodyPr/>
        <a:lstStyle/>
        <a:p>
          <a:endParaRPr lang="en-GB" sz="2800"/>
        </a:p>
      </dgm:t>
    </dgm:pt>
    <dgm:pt modelId="{5499832B-B265-4F7E-94C9-0CCB4C26B0B7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Visa application fees and the Immigration Health Surcharge have increased across most immigration routes. Fee changes apply from the stated implementation date and affect entry clearance, in-country applications and settlement.</a:t>
          </a:r>
          <a:endParaRPr lang="en-GB" sz="1100" dirty="0"/>
        </a:p>
      </dgm:t>
    </dgm:pt>
    <dgm:pt modelId="{CE05F993-283A-4C1B-927F-2D3988C4A29B}" type="parTrans" cxnId="{31CEC201-C75D-437C-A011-0C810781F2F4}">
      <dgm:prSet/>
      <dgm:spPr/>
      <dgm:t>
        <a:bodyPr/>
        <a:lstStyle/>
        <a:p>
          <a:endParaRPr lang="en-GB" sz="2800"/>
        </a:p>
      </dgm:t>
    </dgm:pt>
    <dgm:pt modelId="{D2B58543-8BC4-4C72-844B-505780F77F66}" type="sibTrans" cxnId="{31CEC201-C75D-437C-A011-0C810781F2F4}">
      <dgm:prSet/>
      <dgm:spPr/>
      <dgm:t>
        <a:bodyPr/>
        <a:lstStyle/>
        <a:p>
          <a:endParaRPr lang="en-GB" sz="2800"/>
        </a:p>
      </dgm:t>
    </dgm:pt>
    <dgm:pt modelId="{D9E2308B-4BEC-4D97-83D8-78DD4A741C1D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For applications on or after 1 January 2027, the length of sponsorship for Graduate Visas will reduce from two years to 18 months. The length of a PhD graduate visa will remain at three years.</a:t>
          </a:r>
          <a:endParaRPr lang="en-GB" sz="1100" dirty="0"/>
        </a:p>
      </dgm:t>
    </dgm:pt>
    <dgm:pt modelId="{89128C54-38D3-4C17-AD53-29D885E60578}" type="parTrans" cxnId="{7BB271C2-C329-4D4A-AB1B-2627415A1DA7}">
      <dgm:prSet/>
      <dgm:spPr/>
      <dgm:t>
        <a:bodyPr/>
        <a:lstStyle/>
        <a:p>
          <a:endParaRPr lang="en-GB" sz="2800"/>
        </a:p>
      </dgm:t>
    </dgm:pt>
    <dgm:pt modelId="{34EE8907-EA61-429F-BEE5-ADBD0A6E3B1E}" type="sibTrans" cxnId="{7BB271C2-C329-4D4A-AB1B-2627415A1DA7}">
      <dgm:prSet/>
      <dgm:spPr/>
      <dgm:t>
        <a:bodyPr/>
        <a:lstStyle/>
        <a:p>
          <a:endParaRPr lang="en-GB" sz="2800"/>
        </a:p>
      </dgm:t>
    </dgm:pt>
    <dgm:pt modelId="{237F2519-B5E7-4FFC-9372-2808A46E18F2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Travel to the UK is now subject to mandatory electronic verification before departure. Permission to board is determined by digital confirmation through Home Office systems.</a:t>
          </a:r>
          <a:endParaRPr lang="en-GB" sz="1100" dirty="0"/>
        </a:p>
      </dgm:t>
    </dgm:pt>
    <dgm:pt modelId="{F21C9E57-FD15-4705-AA65-993C2DC9B3AE}" type="parTrans" cxnId="{D2CA35BE-D530-4C91-A3AC-0162E07259B1}">
      <dgm:prSet/>
      <dgm:spPr/>
      <dgm:t>
        <a:bodyPr/>
        <a:lstStyle/>
        <a:p>
          <a:endParaRPr lang="en-GB" sz="2800"/>
        </a:p>
      </dgm:t>
    </dgm:pt>
    <dgm:pt modelId="{007A9F11-5BCC-4F2D-B58E-7807C4B55551}" type="sibTrans" cxnId="{D2CA35BE-D530-4C91-A3AC-0162E07259B1}">
      <dgm:prSet/>
      <dgm:spPr/>
      <dgm:t>
        <a:bodyPr/>
        <a:lstStyle/>
        <a:p>
          <a:endParaRPr lang="en-GB" sz="2800"/>
        </a:p>
      </dgm:t>
    </dgm:pt>
    <dgm:pt modelId="{A81C52DF-4B7B-44F0-A84C-FCB61F619CE7}">
      <dgm:prSet custT="1"/>
      <dgm:spPr/>
      <dgm:t>
        <a:bodyPr/>
        <a:lstStyle/>
        <a:p>
          <a:r>
            <a:rPr lang="en-GB" altLang="en-US" sz="1100" dirty="0">
              <a:latin typeface="Arial" panose="020B0604020202020204" pitchFamily="34" charset="0"/>
              <a:cs typeface="Arial" panose="020B0604020202020204" pitchFamily="34" charset="0"/>
            </a:rPr>
            <a:t>Government review in the Summer of 2026 of the Temporary Immigration Shortage List, which may impact on the Healthcare Support Worker Role. </a:t>
          </a:r>
        </a:p>
      </dgm:t>
    </dgm:pt>
    <dgm:pt modelId="{3A48A9BA-D98E-4FB8-8F3D-F1A1892CD15E}" type="parTrans" cxnId="{BFC7B081-1BFA-4633-AB9E-94E2DED66DBC}">
      <dgm:prSet/>
      <dgm:spPr/>
      <dgm:t>
        <a:bodyPr/>
        <a:lstStyle/>
        <a:p>
          <a:endParaRPr lang="en-GB" sz="2800"/>
        </a:p>
      </dgm:t>
    </dgm:pt>
    <dgm:pt modelId="{9F1C1DE1-4A20-4E8C-96C2-879644B8D2B8}" type="sibTrans" cxnId="{BFC7B081-1BFA-4633-AB9E-94E2DED66DBC}">
      <dgm:prSet/>
      <dgm:spPr/>
      <dgm:t>
        <a:bodyPr/>
        <a:lstStyle/>
        <a:p>
          <a:endParaRPr lang="en-GB" sz="2800"/>
        </a:p>
      </dgm:t>
    </dgm:pt>
    <dgm:pt modelId="{7D51309E-2353-4292-BEF8-0CCFB8850972}" type="pres">
      <dgm:prSet presAssocID="{196FDC1F-735E-4E57-B4E8-13E05989383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B1F6E0-CCA5-4025-82FB-A99FBB0D0AFE}" type="pres">
      <dgm:prSet presAssocID="{F6F34CC8-5884-435A-9390-A19EAF51050C}" presName="vertOne" presStyleCnt="0"/>
      <dgm:spPr/>
    </dgm:pt>
    <dgm:pt modelId="{6EAEE9DB-00BA-4757-A580-222CFDF2E69C}" type="pres">
      <dgm:prSet presAssocID="{F6F34CC8-5884-435A-9390-A19EAF51050C}" presName="txOne" presStyleLbl="node0" presStyleIdx="0" presStyleCnt="7">
        <dgm:presLayoutVars>
          <dgm:chPref val="3"/>
        </dgm:presLayoutVars>
      </dgm:prSet>
      <dgm:spPr/>
    </dgm:pt>
    <dgm:pt modelId="{7ED16D24-97E9-4500-B624-487B3842544A}" type="pres">
      <dgm:prSet presAssocID="{F6F34CC8-5884-435A-9390-A19EAF51050C}" presName="horzOne" presStyleCnt="0"/>
      <dgm:spPr/>
    </dgm:pt>
    <dgm:pt modelId="{8FE1BD55-245D-40DA-9DBE-BA1E5F438550}" type="pres">
      <dgm:prSet presAssocID="{E740110B-C550-4E24-8073-AC7F290E4F9A}" presName="sibSpaceOne" presStyleCnt="0"/>
      <dgm:spPr/>
    </dgm:pt>
    <dgm:pt modelId="{03DABD7B-16B5-4C95-92F8-91AE0BA698FC}" type="pres">
      <dgm:prSet presAssocID="{053FFBF3-C336-42E3-821E-C0C47C2A94AE}" presName="vertOne" presStyleCnt="0"/>
      <dgm:spPr/>
    </dgm:pt>
    <dgm:pt modelId="{EA3CC774-1518-4565-AB10-804D5DC78576}" type="pres">
      <dgm:prSet presAssocID="{053FFBF3-C336-42E3-821E-C0C47C2A94AE}" presName="txOne" presStyleLbl="node0" presStyleIdx="1" presStyleCnt="7">
        <dgm:presLayoutVars>
          <dgm:chPref val="3"/>
        </dgm:presLayoutVars>
      </dgm:prSet>
      <dgm:spPr/>
    </dgm:pt>
    <dgm:pt modelId="{4DD1F7EB-D862-4AEE-927F-0D4B61C255B6}" type="pres">
      <dgm:prSet presAssocID="{053FFBF3-C336-42E3-821E-C0C47C2A94AE}" presName="horzOne" presStyleCnt="0"/>
      <dgm:spPr/>
    </dgm:pt>
    <dgm:pt modelId="{1CD3DFA6-85E8-4927-8934-3F08DFC73CFB}" type="pres">
      <dgm:prSet presAssocID="{D94AA1B6-E3F6-40DE-8CC3-5212400291F9}" presName="sibSpaceOne" presStyleCnt="0"/>
      <dgm:spPr/>
    </dgm:pt>
    <dgm:pt modelId="{838FA6EE-19FD-4BF6-97F4-86C4CBD3C545}" type="pres">
      <dgm:prSet presAssocID="{2CE3ED37-6D63-4A6A-9C6E-3B73F8AFBE48}" presName="vertOne" presStyleCnt="0"/>
      <dgm:spPr/>
    </dgm:pt>
    <dgm:pt modelId="{AF050901-E520-4DC1-BED7-9D3C66EAFB39}" type="pres">
      <dgm:prSet presAssocID="{2CE3ED37-6D63-4A6A-9C6E-3B73F8AFBE48}" presName="txOne" presStyleLbl="node0" presStyleIdx="2" presStyleCnt="7">
        <dgm:presLayoutVars>
          <dgm:chPref val="3"/>
        </dgm:presLayoutVars>
      </dgm:prSet>
      <dgm:spPr/>
    </dgm:pt>
    <dgm:pt modelId="{B5837DF9-A613-4927-8A4D-80FEEBE078D0}" type="pres">
      <dgm:prSet presAssocID="{2CE3ED37-6D63-4A6A-9C6E-3B73F8AFBE48}" presName="horzOne" presStyleCnt="0"/>
      <dgm:spPr/>
    </dgm:pt>
    <dgm:pt modelId="{CC043E7D-7762-449D-B505-7BE62E2297C2}" type="pres">
      <dgm:prSet presAssocID="{D01D9DC4-30CD-41BF-BBEB-AF627B0A1949}" presName="sibSpaceOne" presStyleCnt="0"/>
      <dgm:spPr/>
    </dgm:pt>
    <dgm:pt modelId="{B782A851-5521-44C2-8560-096A3441F771}" type="pres">
      <dgm:prSet presAssocID="{5499832B-B265-4F7E-94C9-0CCB4C26B0B7}" presName="vertOne" presStyleCnt="0"/>
      <dgm:spPr/>
    </dgm:pt>
    <dgm:pt modelId="{311D2765-CEF8-4F4A-9D82-A22C5F9139F8}" type="pres">
      <dgm:prSet presAssocID="{5499832B-B265-4F7E-94C9-0CCB4C26B0B7}" presName="txOne" presStyleLbl="node0" presStyleIdx="3" presStyleCnt="7">
        <dgm:presLayoutVars>
          <dgm:chPref val="3"/>
        </dgm:presLayoutVars>
      </dgm:prSet>
      <dgm:spPr/>
    </dgm:pt>
    <dgm:pt modelId="{AC7ADBEE-928B-4C00-8F70-9231E4AEED8A}" type="pres">
      <dgm:prSet presAssocID="{5499832B-B265-4F7E-94C9-0CCB4C26B0B7}" presName="horzOne" presStyleCnt="0"/>
      <dgm:spPr/>
    </dgm:pt>
    <dgm:pt modelId="{21CA5FA7-7CDA-46AB-AACF-63D80ED0C994}" type="pres">
      <dgm:prSet presAssocID="{D2B58543-8BC4-4C72-844B-505780F77F66}" presName="sibSpaceOne" presStyleCnt="0"/>
      <dgm:spPr/>
    </dgm:pt>
    <dgm:pt modelId="{A9CBD876-CF31-4A2B-9B0E-02CAB3CF4583}" type="pres">
      <dgm:prSet presAssocID="{D9E2308B-4BEC-4D97-83D8-78DD4A741C1D}" presName="vertOne" presStyleCnt="0"/>
      <dgm:spPr/>
    </dgm:pt>
    <dgm:pt modelId="{9F563CC0-13E5-4135-B2F8-18C887FB90D8}" type="pres">
      <dgm:prSet presAssocID="{D9E2308B-4BEC-4D97-83D8-78DD4A741C1D}" presName="txOne" presStyleLbl="node0" presStyleIdx="4" presStyleCnt="7">
        <dgm:presLayoutVars>
          <dgm:chPref val="3"/>
        </dgm:presLayoutVars>
      </dgm:prSet>
      <dgm:spPr/>
    </dgm:pt>
    <dgm:pt modelId="{2B39C8C1-CACC-4DBD-BEC0-E09B5DFC8210}" type="pres">
      <dgm:prSet presAssocID="{D9E2308B-4BEC-4D97-83D8-78DD4A741C1D}" presName="horzOne" presStyleCnt="0"/>
      <dgm:spPr/>
    </dgm:pt>
    <dgm:pt modelId="{BF891364-83B0-4A6A-A508-F6D4E1954D5F}" type="pres">
      <dgm:prSet presAssocID="{34EE8907-EA61-429F-BEE5-ADBD0A6E3B1E}" presName="sibSpaceOne" presStyleCnt="0"/>
      <dgm:spPr/>
    </dgm:pt>
    <dgm:pt modelId="{254A6DB8-6A9E-4393-AC85-04C56E2662B9}" type="pres">
      <dgm:prSet presAssocID="{237F2519-B5E7-4FFC-9372-2808A46E18F2}" presName="vertOne" presStyleCnt="0"/>
      <dgm:spPr/>
    </dgm:pt>
    <dgm:pt modelId="{5DAC15E3-9709-49E5-A420-AD1E7F147CE7}" type="pres">
      <dgm:prSet presAssocID="{237F2519-B5E7-4FFC-9372-2808A46E18F2}" presName="txOne" presStyleLbl="node0" presStyleIdx="5" presStyleCnt="7">
        <dgm:presLayoutVars>
          <dgm:chPref val="3"/>
        </dgm:presLayoutVars>
      </dgm:prSet>
      <dgm:spPr/>
    </dgm:pt>
    <dgm:pt modelId="{EF816144-99AD-4A59-B16C-807743A17B17}" type="pres">
      <dgm:prSet presAssocID="{237F2519-B5E7-4FFC-9372-2808A46E18F2}" presName="horzOne" presStyleCnt="0"/>
      <dgm:spPr/>
    </dgm:pt>
    <dgm:pt modelId="{E550555A-C9E9-4EA7-9E72-D5B1EC4251CA}" type="pres">
      <dgm:prSet presAssocID="{007A9F11-5BCC-4F2D-B58E-7807C4B55551}" presName="sibSpaceOne" presStyleCnt="0"/>
      <dgm:spPr/>
    </dgm:pt>
    <dgm:pt modelId="{E99375F0-22C5-4275-927B-8FC8B4B8AAE8}" type="pres">
      <dgm:prSet presAssocID="{A81C52DF-4B7B-44F0-A84C-FCB61F619CE7}" presName="vertOne" presStyleCnt="0"/>
      <dgm:spPr/>
    </dgm:pt>
    <dgm:pt modelId="{B9006C5F-E636-4AC4-8C51-79F444CCD49A}" type="pres">
      <dgm:prSet presAssocID="{A81C52DF-4B7B-44F0-A84C-FCB61F619CE7}" presName="txOne" presStyleLbl="node0" presStyleIdx="6" presStyleCnt="7">
        <dgm:presLayoutVars>
          <dgm:chPref val="3"/>
        </dgm:presLayoutVars>
      </dgm:prSet>
      <dgm:spPr/>
    </dgm:pt>
    <dgm:pt modelId="{7EDB16A8-44E1-414D-AFD0-09480AC5DBC4}" type="pres">
      <dgm:prSet presAssocID="{A81C52DF-4B7B-44F0-A84C-FCB61F619CE7}" presName="horzOne" presStyleCnt="0"/>
      <dgm:spPr/>
    </dgm:pt>
  </dgm:ptLst>
  <dgm:cxnLst>
    <dgm:cxn modelId="{31CEC201-C75D-437C-A011-0C810781F2F4}" srcId="{196FDC1F-735E-4E57-B4E8-13E05989383A}" destId="{5499832B-B265-4F7E-94C9-0CCB4C26B0B7}" srcOrd="3" destOrd="0" parTransId="{CE05F993-283A-4C1B-927F-2D3988C4A29B}" sibTransId="{D2B58543-8BC4-4C72-844B-505780F77F66}"/>
    <dgm:cxn modelId="{FF36515B-32A5-4E37-A0F6-00441A657F18}" srcId="{196FDC1F-735E-4E57-B4E8-13E05989383A}" destId="{F6F34CC8-5884-435A-9390-A19EAF51050C}" srcOrd="0" destOrd="0" parTransId="{CB43459C-98AD-41F6-A0A3-6ADDBDDD66EC}" sibTransId="{E740110B-C550-4E24-8073-AC7F290E4F9A}"/>
    <dgm:cxn modelId="{C59B0B5E-F7B5-4348-83DD-73C0E5ED07FB}" type="presOf" srcId="{D9E2308B-4BEC-4D97-83D8-78DD4A741C1D}" destId="{9F563CC0-13E5-4135-B2F8-18C887FB90D8}" srcOrd="0" destOrd="0" presId="urn:microsoft.com/office/officeart/2005/8/layout/architecture"/>
    <dgm:cxn modelId="{F1392F4E-C5D4-4B66-ACF2-AA7EF9C23432}" type="presOf" srcId="{053FFBF3-C336-42E3-821E-C0C47C2A94AE}" destId="{EA3CC774-1518-4565-AB10-804D5DC78576}" srcOrd="0" destOrd="0" presId="urn:microsoft.com/office/officeart/2005/8/layout/architecture"/>
    <dgm:cxn modelId="{BFC7B081-1BFA-4633-AB9E-94E2DED66DBC}" srcId="{196FDC1F-735E-4E57-B4E8-13E05989383A}" destId="{A81C52DF-4B7B-44F0-A84C-FCB61F619CE7}" srcOrd="6" destOrd="0" parTransId="{3A48A9BA-D98E-4FB8-8F3D-F1A1892CD15E}" sibTransId="{9F1C1DE1-4A20-4E8C-96C2-879644B8D2B8}"/>
    <dgm:cxn modelId="{E8F37683-5928-405B-9B95-E8AB587BC7A8}" type="presOf" srcId="{196FDC1F-735E-4E57-B4E8-13E05989383A}" destId="{7D51309E-2353-4292-BEF8-0CCFB8850972}" srcOrd="0" destOrd="0" presId="urn:microsoft.com/office/officeart/2005/8/layout/architecture"/>
    <dgm:cxn modelId="{F81C108D-1DC1-4DD0-AEA8-598FBB607190}" type="presOf" srcId="{F6F34CC8-5884-435A-9390-A19EAF51050C}" destId="{6EAEE9DB-00BA-4757-A580-222CFDF2E69C}" srcOrd="0" destOrd="0" presId="urn:microsoft.com/office/officeart/2005/8/layout/architecture"/>
    <dgm:cxn modelId="{0452E29D-2092-44ED-BA97-6C4285327445}" type="presOf" srcId="{237F2519-B5E7-4FFC-9372-2808A46E18F2}" destId="{5DAC15E3-9709-49E5-A420-AD1E7F147CE7}" srcOrd="0" destOrd="0" presId="urn:microsoft.com/office/officeart/2005/8/layout/architecture"/>
    <dgm:cxn modelId="{AABF13B5-C086-404C-B65C-C75103FC61E6}" type="presOf" srcId="{2CE3ED37-6D63-4A6A-9C6E-3B73F8AFBE48}" destId="{AF050901-E520-4DC1-BED7-9D3C66EAFB39}" srcOrd="0" destOrd="0" presId="urn:microsoft.com/office/officeart/2005/8/layout/architecture"/>
    <dgm:cxn modelId="{4BDB6DBC-1973-449A-8EF6-E7DA5E69695B}" srcId="{196FDC1F-735E-4E57-B4E8-13E05989383A}" destId="{053FFBF3-C336-42E3-821E-C0C47C2A94AE}" srcOrd="1" destOrd="0" parTransId="{D1D87797-33BB-4C9E-A440-A7233B1E24A4}" sibTransId="{D94AA1B6-E3F6-40DE-8CC3-5212400291F9}"/>
    <dgm:cxn modelId="{D2CA35BE-D530-4C91-A3AC-0162E07259B1}" srcId="{196FDC1F-735E-4E57-B4E8-13E05989383A}" destId="{237F2519-B5E7-4FFC-9372-2808A46E18F2}" srcOrd="5" destOrd="0" parTransId="{F21C9E57-FD15-4705-AA65-993C2DC9B3AE}" sibTransId="{007A9F11-5BCC-4F2D-B58E-7807C4B55551}"/>
    <dgm:cxn modelId="{7BB271C2-C329-4D4A-AB1B-2627415A1DA7}" srcId="{196FDC1F-735E-4E57-B4E8-13E05989383A}" destId="{D9E2308B-4BEC-4D97-83D8-78DD4A741C1D}" srcOrd="4" destOrd="0" parTransId="{89128C54-38D3-4C17-AD53-29D885E60578}" sibTransId="{34EE8907-EA61-429F-BEE5-ADBD0A6E3B1E}"/>
    <dgm:cxn modelId="{3E7E9EC5-DB44-45CA-AA55-96C5017B8041}" type="presOf" srcId="{5499832B-B265-4F7E-94C9-0CCB4C26B0B7}" destId="{311D2765-CEF8-4F4A-9D82-A22C5F9139F8}" srcOrd="0" destOrd="0" presId="urn:microsoft.com/office/officeart/2005/8/layout/architecture"/>
    <dgm:cxn modelId="{D46537E2-E7F8-4404-8013-644617B851C6}" srcId="{196FDC1F-735E-4E57-B4E8-13E05989383A}" destId="{2CE3ED37-6D63-4A6A-9C6E-3B73F8AFBE48}" srcOrd="2" destOrd="0" parTransId="{680E7788-8D61-43DB-AED2-23A8A2739016}" sibTransId="{D01D9DC4-30CD-41BF-BBEB-AF627B0A1949}"/>
    <dgm:cxn modelId="{5820A8EC-8ACA-40B0-9EAD-C1867ADE02EF}" type="presOf" srcId="{A81C52DF-4B7B-44F0-A84C-FCB61F619CE7}" destId="{B9006C5F-E636-4AC4-8C51-79F444CCD49A}" srcOrd="0" destOrd="0" presId="urn:microsoft.com/office/officeart/2005/8/layout/architecture"/>
    <dgm:cxn modelId="{4FDEFC09-C7E6-4F50-9532-EE379FA9C242}" type="presParOf" srcId="{7D51309E-2353-4292-BEF8-0CCFB8850972}" destId="{50B1F6E0-CCA5-4025-82FB-A99FBB0D0AFE}" srcOrd="0" destOrd="0" presId="urn:microsoft.com/office/officeart/2005/8/layout/architecture"/>
    <dgm:cxn modelId="{549A3434-8A27-436D-91FD-81B8A7BED5F9}" type="presParOf" srcId="{50B1F6E0-CCA5-4025-82FB-A99FBB0D0AFE}" destId="{6EAEE9DB-00BA-4757-A580-222CFDF2E69C}" srcOrd="0" destOrd="0" presId="urn:microsoft.com/office/officeart/2005/8/layout/architecture"/>
    <dgm:cxn modelId="{7AA033A2-5370-4C80-8B19-4B2D8B9BB911}" type="presParOf" srcId="{50B1F6E0-CCA5-4025-82FB-A99FBB0D0AFE}" destId="{7ED16D24-97E9-4500-B624-487B3842544A}" srcOrd="1" destOrd="0" presId="urn:microsoft.com/office/officeart/2005/8/layout/architecture"/>
    <dgm:cxn modelId="{B07CF43C-4C9F-47F6-BDC1-DF838863938F}" type="presParOf" srcId="{7D51309E-2353-4292-BEF8-0CCFB8850972}" destId="{8FE1BD55-245D-40DA-9DBE-BA1E5F438550}" srcOrd="1" destOrd="0" presId="urn:microsoft.com/office/officeart/2005/8/layout/architecture"/>
    <dgm:cxn modelId="{E157167B-AC70-4D11-A1A5-D4C3D63877E8}" type="presParOf" srcId="{7D51309E-2353-4292-BEF8-0CCFB8850972}" destId="{03DABD7B-16B5-4C95-92F8-91AE0BA698FC}" srcOrd="2" destOrd="0" presId="urn:microsoft.com/office/officeart/2005/8/layout/architecture"/>
    <dgm:cxn modelId="{96F39BDA-4CDE-4577-91ED-9CFFA3B61A51}" type="presParOf" srcId="{03DABD7B-16B5-4C95-92F8-91AE0BA698FC}" destId="{EA3CC774-1518-4565-AB10-804D5DC78576}" srcOrd="0" destOrd="0" presId="urn:microsoft.com/office/officeart/2005/8/layout/architecture"/>
    <dgm:cxn modelId="{C3953971-EE41-4C33-A380-31C0F01B5BA5}" type="presParOf" srcId="{03DABD7B-16B5-4C95-92F8-91AE0BA698FC}" destId="{4DD1F7EB-D862-4AEE-927F-0D4B61C255B6}" srcOrd="1" destOrd="0" presId="urn:microsoft.com/office/officeart/2005/8/layout/architecture"/>
    <dgm:cxn modelId="{6CF01336-B076-4C59-8E76-B012714E6D56}" type="presParOf" srcId="{7D51309E-2353-4292-BEF8-0CCFB8850972}" destId="{1CD3DFA6-85E8-4927-8934-3F08DFC73CFB}" srcOrd="3" destOrd="0" presId="urn:microsoft.com/office/officeart/2005/8/layout/architecture"/>
    <dgm:cxn modelId="{DB8FC748-0327-4234-9260-3FB9052E64A4}" type="presParOf" srcId="{7D51309E-2353-4292-BEF8-0CCFB8850972}" destId="{838FA6EE-19FD-4BF6-97F4-86C4CBD3C545}" srcOrd="4" destOrd="0" presId="urn:microsoft.com/office/officeart/2005/8/layout/architecture"/>
    <dgm:cxn modelId="{B9EF7126-C0C1-4928-A200-3C0D0E0F63A5}" type="presParOf" srcId="{838FA6EE-19FD-4BF6-97F4-86C4CBD3C545}" destId="{AF050901-E520-4DC1-BED7-9D3C66EAFB39}" srcOrd="0" destOrd="0" presId="urn:microsoft.com/office/officeart/2005/8/layout/architecture"/>
    <dgm:cxn modelId="{2C2FBC6F-C584-43A9-BC17-23E281EF16A4}" type="presParOf" srcId="{838FA6EE-19FD-4BF6-97F4-86C4CBD3C545}" destId="{B5837DF9-A613-4927-8A4D-80FEEBE078D0}" srcOrd="1" destOrd="0" presId="urn:microsoft.com/office/officeart/2005/8/layout/architecture"/>
    <dgm:cxn modelId="{F0B092DA-6D2C-4E68-96CB-EED3FEF0801C}" type="presParOf" srcId="{7D51309E-2353-4292-BEF8-0CCFB8850972}" destId="{CC043E7D-7762-449D-B505-7BE62E2297C2}" srcOrd="5" destOrd="0" presId="urn:microsoft.com/office/officeart/2005/8/layout/architecture"/>
    <dgm:cxn modelId="{1CF3BB8E-6E9D-42F2-AC32-D34E46D002A1}" type="presParOf" srcId="{7D51309E-2353-4292-BEF8-0CCFB8850972}" destId="{B782A851-5521-44C2-8560-096A3441F771}" srcOrd="6" destOrd="0" presId="urn:microsoft.com/office/officeart/2005/8/layout/architecture"/>
    <dgm:cxn modelId="{9093AAFF-580E-40E0-A6EF-08DB84B0E701}" type="presParOf" srcId="{B782A851-5521-44C2-8560-096A3441F771}" destId="{311D2765-CEF8-4F4A-9D82-A22C5F9139F8}" srcOrd="0" destOrd="0" presId="urn:microsoft.com/office/officeart/2005/8/layout/architecture"/>
    <dgm:cxn modelId="{89F15235-2708-4621-BABA-C8AE551A71B9}" type="presParOf" srcId="{B782A851-5521-44C2-8560-096A3441F771}" destId="{AC7ADBEE-928B-4C00-8F70-9231E4AEED8A}" srcOrd="1" destOrd="0" presId="urn:microsoft.com/office/officeart/2005/8/layout/architecture"/>
    <dgm:cxn modelId="{B40CA992-E9A0-4809-AB3B-DC94D3C9D089}" type="presParOf" srcId="{7D51309E-2353-4292-BEF8-0CCFB8850972}" destId="{21CA5FA7-7CDA-46AB-AACF-63D80ED0C994}" srcOrd="7" destOrd="0" presId="urn:microsoft.com/office/officeart/2005/8/layout/architecture"/>
    <dgm:cxn modelId="{229AB377-3763-475D-922C-0E42DF4D8AD0}" type="presParOf" srcId="{7D51309E-2353-4292-BEF8-0CCFB8850972}" destId="{A9CBD876-CF31-4A2B-9B0E-02CAB3CF4583}" srcOrd="8" destOrd="0" presId="urn:microsoft.com/office/officeart/2005/8/layout/architecture"/>
    <dgm:cxn modelId="{3DAD8FC7-8C27-48D9-905E-D48587CD62E1}" type="presParOf" srcId="{A9CBD876-CF31-4A2B-9B0E-02CAB3CF4583}" destId="{9F563CC0-13E5-4135-B2F8-18C887FB90D8}" srcOrd="0" destOrd="0" presId="urn:microsoft.com/office/officeart/2005/8/layout/architecture"/>
    <dgm:cxn modelId="{92EA8103-AFA2-44DB-9114-A1692DBD9E33}" type="presParOf" srcId="{A9CBD876-CF31-4A2B-9B0E-02CAB3CF4583}" destId="{2B39C8C1-CACC-4DBD-BEC0-E09B5DFC8210}" srcOrd="1" destOrd="0" presId="urn:microsoft.com/office/officeart/2005/8/layout/architecture"/>
    <dgm:cxn modelId="{6482081C-21B8-4B53-99D8-5384B86EB59E}" type="presParOf" srcId="{7D51309E-2353-4292-BEF8-0CCFB8850972}" destId="{BF891364-83B0-4A6A-A508-F6D4E1954D5F}" srcOrd="9" destOrd="0" presId="urn:microsoft.com/office/officeart/2005/8/layout/architecture"/>
    <dgm:cxn modelId="{FA4FC9A8-5E89-4561-94CD-9A89FC8137AA}" type="presParOf" srcId="{7D51309E-2353-4292-BEF8-0CCFB8850972}" destId="{254A6DB8-6A9E-4393-AC85-04C56E2662B9}" srcOrd="10" destOrd="0" presId="urn:microsoft.com/office/officeart/2005/8/layout/architecture"/>
    <dgm:cxn modelId="{ED8492CE-144A-4C13-A630-D302346C9692}" type="presParOf" srcId="{254A6DB8-6A9E-4393-AC85-04C56E2662B9}" destId="{5DAC15E3-9709-49E5-A420-AD1E7F147CE7}" srcOrd="0" destOrd="0" presId="urn:microsoft.com/office/officeart/2005/8/layout/architecture"/>
    <dgm:cxn modelId="{7AFE4106-CD03-47AB-97A1-6CD7F52CA4B3}" type="presParOf" srcId="{254A6DB8-6A9E-4393-AC85-04C56E2662B9}" destId="{EF816144-99AD-4A59-B16C-807743A17B17}" srcOrd="1" destOrd="0" presId="urn:microsoft.com/office/officeart/2005/8/layout/architecture"/>
    <dgm:cxn modelId="{1DE808A7-6C05-405E-AB54-F7B30D7BDFC0}" type="presParOf" srcId="{7D51309E-2353-4292-BEF8-0CCFB8850972}" destId="{E550555A-C9E9-4EA7-9E72-D5B1EC4251CA}" srcOrd="11" destOrd="0" presId="urn:microsoft.com/office/officeart/2005/8/layout/architecture"/>
    <dgm:cxn modelId="{5F07C5E0-250D-482A-AD7D-A6E24B9576DF}" type="presParOf" srcId="{7D51309E-2353-4292-BEF8-0CCFB8850972}" destId="{E99375F0-22C5-4275-927B-8FC8B4B8AAE8}" srcOrd="12" destOrd="0" presId="urn:microsoft.com/office/officeart/2005/8/layout/architecture"/>
    <dgm:cxn modelId="{520CADFB-FC88-4597-AA08-868D1B33A1EB}" type="presParOf" srcId="{E99375F0-22C5-4275-927B-8FC8B4B8AAE8}" destId="{B9006C5F-E636-4AC4-8C51-79F444CCD49A}" srcOrd="0" destOrd="0" presId="urn:microsoft.com/office/officeart/2005/8/layout/architecture"/>
    <dgm:cxn modelId="{234C33AB-9A59-4201-9DA3-DCFCBFE25470}" type="presParOf" srcId="{E99375F0-22C5-4275-927B-8FC8B4B8AAE8}" destId="{7EDB16A8-44E1-414D-AFD0-09480AC5DBC4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EE9DB-00BA-4757-A580-222CFDF2E69C}">
      <dsp:nvSpPr>
        <dsp:cNvPr id="0" name=""/>
        <dsp:cNvSpPr/>
      </dsp:nvSpPr>
      <dsp:spPr>
        <a:xfrm>
          <a:off x="4046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Sponsorship of Healthcare Support Workers, Nursing Auxiliaries and assistant can only be processed where the role works within an ‘environment where a registered nurse or other registered health care professional roles exist’. </a:t>
          </a:r>
          <a:endParaRPr lang="en-GB" sz="1100" kern="1200" dirty="0"/>
        </a:p>
      </dsp:txBody>
      <dsp:txXfrm>
        <a:off x="35009" y="30963"/>
        <a:ext cx="995237" cy="3734000"/>
      </dsp:txXfrm>
    </dsp:sp>
    <dsp:sp modelId="{EA3CC774-1518-4565-AB10-804D5DC78576}">
      <dsp:nvSpPr>
        <dsp:cNvPr id="0" name=""/>
        <dsp:cNvSpPr/>
      </dsp:nvSpPr>
      <dsp:spPr>
        <a:xfrm>
          <a:off x="1238813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For new applications on or after 8 January 2026, the English language requirements have been raised from B1 to B2 for Skilled Worker, High Potential Individual, and Scale Up visas.</a:t>
          </a:r>
          <a:endParaRPr lang="en-GB" sz="1100" kern="1200" dirty="0"/>
        </a:p>
      </dsp:txBody>
      <dsp:txXfrm>
        <a:off x="1269776" y="30963"/>
        <a:ext cx="995237" cy="3734000"/>
      </dsp:txXfrm>
    </dsp:sp>
    <dsp:sp modelId="{AF050901-E520-4DC1-BED7-9D3C66EAFB39}">
      <dsp:nvSpPr>
        <dsp:cNvPr id="0" name=""/>
        <dsp:cNvSpPr/>
      </dsp:nvSpPr>
      <dsp:spPr>
        <a:xfrm>
          <a:off x="2473580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The current rules on Settlement remain, however the Government launched a consultation on earned settlement reforms which has now closed, and the final policy and rule changes are awaited.</a:t>
          </a:r>
          <a:endParaRPr lang="en-GB" sz="1100" kern="1200" dirty="0"/>
        </a:p>
      </dsp:txBody>
      <dsp:txXfrm>
        <a:off x="2504543" y="30963"/>
        <a:ext cx="995237" cy="3734000"/>
      </dsp:txXfrm>
    </dsp:sp>
    <dsp:sp modelId="{311D2765-CEF8-4F4A-9D82-A22C5F9139F8}">
      <dsp:nvSpPr>
        <dsp:cNvPr id="0" name=""/>
        <dsp:cNvSpPr/>
      </dsp:nvSpPr>
      <dsp:spPr>
        <a:xfrm>
          <a:off x="3708347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Visa application fees and the Immigration Health Surcharge have increased across most immigration routes. Fee changes apply from the stated implementation date and affect entry clearance, in-country applications and settlement.</a:t>
          </a:r>
          <a:endParaRPr lang="en-GB" sz="1100" kern="1200" dirty="0"/>
        </a:p>
      </dsp:txBody>
      <dsp:txXfrm>
        <a:off x="3739310" y="30963"/>
        <a:ext cx="995237" cy="3734000"/>
      </dsp:txXfrm>
    </dsp:sp>
    <dsp:sp modelId="{9F563CC0-13E5-4135-B2F8-18C887FB90D8}">
      <dsp:nvSpPr>
        <dsp:cNvPr id="0" name=""/>
        <dsp:cNvSpPr/>
      </dsp:nvSpPr>
      <dsp:spPr>
        <a:xfrm>
          <a:off x="4943114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For applications on or after 1 January 2027, the length of sponsorship for Graduate Visas will reduce from two years to 18 months. The length of a PhD graduate visa will remain at three years.</a:t>
          </a:r>
          <a:endParaRPr lang="en-GB" sz="1100" kern="1200" dirty="0"/>
        </a:p>
      </dsp:txBody>
      <dsp:txXfrm>
        <a:off x="4974077" y="30963"/>
        <a:ext cx="995237" cy="3734000"/>
      </dsp:txXfrm>
    </dsp:sp>
    <dsp:sp modelId="{5DAC15E3-9709-49E5-A420-AD1E7F147CE7}">
      <dsp:nvSpPr>
        <dsp:cNvPr id="0" name=""/>
        <dsp:cNvSpPr/>
      </dsp:nvSpPr>
      <dsp:spPr>
        <a:xfrm>
          <a:off x="6177881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Travel to the UK is now subject to mandatory electronic verification before departure. Permission to board is determined by digital confirmation through Home Office systems.</a:t>
          </a:r>
          <a:endParaRPr lang="en-GB" sz="1100" kern="1200" dirty="0"/>
        </a:p>
      </dsp:txBody>
      <dsp:txXfrm>
        <a:off x="6208844" y="30963"/>
        <a:ext cx="995237" cy="3734000"/>
      </dsp:txXfrm>
    </dsp:sp>
    <dsp:sp modelId="{B9006C5F-E636-4AC4-8C51-79F444CCD49A}">
      <dsp:nvSpPr>
        <dsp:cNvPr id="0" name=""/>
        <dsp:cNvSpPr/>
      </dsp:nvSpPr>
      <dsp:spPr>
        <a:xfrm>
          <a:off x="7412648" y="0"/>
          <a:ext cx="1057163" cy="379592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altLang="en-US" sz="1100" kern="1200" dirty="0">
              <a:latin typeface="Arial" panose="020B0604020202020204" pitchFamily="34" charset="0"/>
              <a:cs typeface="Arial" panose="020B0604020202020204" pitchFamily="34" charset="0"/>
            </a:rPr>
            <a:t>Government review in the Summer of 2026 of the Temporary Immigration Shortage List, which may impact on the Healthcare Support Worker Role. </a:t>
          </a:r>
        </a:p>
      </dsp:txBody>
      <dsp:txXfrm>
        <a:off x="7443611" y="30963"/>
        <a:ext cx="995237" cy="3734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1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25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41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02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63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260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58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26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12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88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90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24859-6AA4-420E-89D4-217A4D84B7D2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93224-636D-4EB5-B8CE-E704D9B96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19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diagramDrawing" Target="../diagrams/drawing1.xml"/><Relationship Id="rId3" Type="http://schemas.openxmlformats.org/officeDocument/2006/relationships/image" Target="../media/image6.png"/><Relationship Id="rId7" Type="http://schemas.openxmlformats.org/officeDocument/2006/relationships/hyperlink" Target="https://www.bevanbrittan.com/insights/articles/2025/immigration-update-summary-of-immigration-white-paper/" TargetMode="External"/><Relationship Id="rId12" Type="http://schemas.openxmlformats.org/officeDocument/2006/relationships/diagramColors" Target="../diagrams/colors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diagramQuickStyle" Target="../diagrams/quickStyle1.xml"/><Relationship Id="rId5" Type="http://schemas.openxmlformats.org/officeDocument/2006/relationships/hyperlink" Target="https://www.nhsemployers.org/news/what-changes-outlined-governments-immigration-white-paper-will-impact-nhs-workforce#:~:text=The%20white%20paper%20also%20outlines,their%20visa%2C%20and%20fostering%20integration" TargetMode="External"/><Relationship Id="rId10" Type="http://schemas.openxmlformats.org/officeDocument/2006/relationships/diagramLayout" Target="../diagrams/layout1.xml"/><Relationship Id="rId4" Type="http://schemas.openxmlformats.org/officeDocument/2006/relationships/image" Target="../media/image7.png"/><Relationship Id="rId9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gbr01.safelinks.protection.outlook.com/?url=https%3A%2F%2Fintranet.ghc.nhs.uk%2Fpage%2F25513%3FSearchId%3D3072338%26utm_source%3Dinteract%26utm_medium%3Dquick_search%26utm_term%3DStaff%2520Networks&amp;data=05%7C02%7CSarah.Brown%40ghc.nhs.uk%7C5afb9c77ae6643a54f5108dd866748fc%7Cf8120e622f9442d0beb68143b2f833fb%7C0%7C0%7C638814500521423095%7CUnknown%7CTWFpbGZsb3d8eyJFbXB0eU1hcGkiOnRydWUsIlYiOiIwLjAuMDAwMCIsIlAiOiJXaW4zMiIsIkFOIjoiTWFpbCIsIldUIjoyfQ%3D%3D%7C0%7C%7C%7C&amp;sdata=Orn2FP%2Fglu93VRtmv5LxWWmqLZBOf5%2FFKBb4ZTOTnS4%3D&amp;reserved=0" TargetMode="External"/><Relationship Id="rId13" Type="http://schemas.openxmlformats.org/officeDocument/2006/relationships/hyperlink" Target="https://gloscab.org.uk/" TargetMode="External"/><Relationship Id="rId18" Type="http://schemas.openxmlformats.org/officeDocument/2006/relationships/hyperlink" Target="https://www.gov.uk/government/publications/restoring-control-over-the-immigration-system-white-paper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gbr01.safelinks.protection.outlook.com/?url=http%3A%2F%2Fwww.vivup.co.uk%2F&amp;data=05%7C02%7CSarah.Brown%40ghc.nhs.uk%7C5afb9c77ae6643a54f5108dd866748fc%7Cf8120e622f9442d0beb68143b2f833fb%7C0%7C0%7C638814500521409593%7CUnknown%7CTWFpbGZsb3d8eyJFbXB0eU1hcGkiOnRydWUsIlYiOiIwLjAuMDAwMCIsIlAiOiJXaW4zMiIsIkFOIjoiTWFpbCIsIldUIjoyfQ%3D%3D%7C0%7C%7C%7C&amp;sdata=Q9BGQg%2FpmwQxsXWuVsk%2Fyr%2BVq688nBIab%2FIe%2FBnBsM4%3D&amp;reserved=0" TargetMode="External"/><Relationship Id="rId12" Type="http://schemas.openxmlformats.org/officeDocument/2006/relationships/hyperlink" Target="https://intranet.ghc.nhs.uk/page/2209?SearchId=3182861" TargetMode="External"/><Relationship Id="rId17" Type="http://schemas.openxmlformats.org/officeDocument/2006/relationships/hyperlink" Target="https://www.nhsemployers.org/news/our-response-earned-settlement-consultation" TargetMode="External"/><Relationship Id="rId2" Type="http://schemas.openxmlformats.org/officeDocument/2006/relationships/image" Target="../media/image5.png"/><Relationship Id="rId16" Type="http://schemas.openxmlformats.org/officeDocument/2006/relationships/hyperlink" Target="https://www.rcn.org.uk/get-help/member-support-services/immigration-advice-servic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br01.safelinks.protection.outlook.com/?url=https%3A%2F%2Fthewellbeingline.co.uk%2F&amp;data=05%7C02%7CSarah.Brown%40ghc.nhs.uk%7C5afb9c77ae6643a54f5108dd866748fc%7Cf8120e622f9442d0beb68143b2f833fb%7C0%7C0%7C638814500521396324%7CUnknown%7CTWFpbGZsb3d8eyJFbXB0eU1hcGkiOnRydWUsIlYiOiIwLjAuMDAwMCIsIlAiOiJXaW4zMiIsIkFOIjoiTWFpbCIsIldUIjoyfQ%3D%3D%7C0%7C%7C%7C&amp;sdata=NVKsWEScq015AIk%2FcDVG2bTrrFJBEoV9aRLh79aIJsc%3D&amp;reserved=0" TargetMode="External"/><Relationship Id="rId11" Type="http://schemas.openxmlformats.org/officeDocument/2006/relationships/hyperlink" Target="mailto:sponsorship@ghc.nhs.uk" TargetMode="External"/><Relationship Id="rId5" Type="http://schemas.openxmlformats.org/officeDocument/2006/relationships/hyperlink" Target="mailto:talkingwellatworkingwell@ghc.nhs.uk" TargetMode="External"/><Relationship Id="rId15" Type="http://schemas.openxmlformats.org/officeDocument/2006/relationships/hyperlink" Target="https://intranet.ghc.nhs.uk/Interact/Pages/Section/Default.aspx?Section=8729" TargetMode="External"/><Relationship Id="rId10" Type="http://schemas.openxmlformats.org/officeDocument/2006/relationships/hyperlink" Target="https://gbr01.safelinks.protection.outlook.com/?url=https%3A%2F%2Fintranet.ghc.nhs.uk%2Fpage%2F22753%3FSearchId%3D3072340&amp;data=05%7C02%7CSarah.Brown%40ghc.nhs.uk%7C5afb9c77ae6643a54f5108dd866748fc%7Cf8120e622f9442d0beb68143b2f833fb%7C0%7C0%7C638814500521453244%7CUnknown%7CTWFpbGZsb3d8eyJFbXB0eU1hcGkiOnRydWUsIlYiOiIwLjAuMDAwMCIsIlAiOiJXaW4zMiIsIkFOIjoiTWFpbCIsIldUIjoyfQ%3D%3D%7C0%7C%7C%7C&amp;sdata=3YgQkCmijts6dzePODmkqWnZOlF7gDxKbmS5LVsZAwo%3D&amp;reserved=0" TargetMode="External"/><Relationship Id="rId19" Type="http://schemas.openxmlformats.org/officeDocument/2006/relationships/hyperlink" Target="https://www.nhsemployers.org/articles/impacts-changes-uk-immigration-policy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s://gbr01.safelinks.protection.outlook.com/?url=https%3A%2F%2Fintranet.ghc.nhs.uk%2FInteract%2FPages%2FSection%2FDefault.aspx%3Fsection%3D5685&amp;data=05%7C02%7CSarah.Brown%40ghc.nhs.uk%7C5afb9c77ae6643a54f5108dd866748fc%7Cf8120e622f9442d0beb68143b2f833fb%7C0%7C0%7C638814500521437237%7CUnknown%7CTWFpbGZsb3d8eyJFbXB0eU1hcGkiOnRydWUsIlYiOiIwLjAuMDAwMCIsIlAiOiJXaW4zMiIsIkFOIjoiTWFpbCIsIldUIjoyfQ%3D%3D%7C0%7C%7C%7C&amp;sdata=gX6NRIfbO4CiLEt3QLugMAdlVzsGRj7TVqRMs7%2B45eI%3D&amp;reserved=0" TargetMode="External"/><Relationship Id="rId14" Type="http://schemas.openxmlformats.org/officeDocument/2006/relationships/hyperlink" Target="https://www.gov.uk/contact-ukvi-inside-outside-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469" y="315437"/>
            <a:ext cx="3484179" cy="7948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6" y="6385566"/>
            <a:ext cx="8786648" cy="2604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73" y="468239"/>
            <a:ext cx="1131646" cy="5741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D5BFF4A-89ED-EFF0-2ADE-829905B37B8A}"/>
              </a:ext>
            </a:extLst>
          </p:cNvPr>
          <p:cNvSpPr txBox="1"/>
          <p:nvPr/>
        </p:nvSpPr>
        <p:spPr>
          <a:xfrm>
            <a:off x="1873481" y="1259087"/>
            <a:ext cx="5399414" cy="20621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308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Factsheet: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003087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00308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UK Immigration Changes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b="1" dirty="0">
              <a:solidFill>
                <a:srgbClr val="003087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02E5B5-C63D-4FDB-83ED-D302D585012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37989" b="18079"/>
          <a:stretch/>
        </p:blipFill>
        <p:spPr>
          <a:xfrm>
            <a:off x="1224942" y="5311922"/>
            <a:ext cx="6425966" cy="11053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7FF568-DA06-4D9D-BA79-5B03CA5D4BC9}"/>
              </a:ext>
            </a:extLst>
          </p:cNvPr>
          <p:cNvSpPr txBox="1"/>
          <p:nvPr/>
        </p:nvSpPr>
        <p:spPr>
          <a:xfrm>
            <a:off x="1611964" y="4584414"/>
            <a:ext cx="52303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566BC88F-43E2-C2C2-473D-7C1563955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481" y="3685427"/>
            <a:ext cx="5399414" cy="805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summary of what the immigration changes mean from the UK Government White Paper of 12</a:t>
            </a:r>
            <a:r>
              <a:rPr kumimoji="0" lang="en-US" altLang="en-US" sz="1400" b="1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May 2025</a:t>
            </a:r>
          </a:p>
        </p:txBody>
      </p:sp>
    </p:spTree>
    <p:extLst>
      <p:ext uri="{BB962C8B-B14F-4D97-AF65-F5344CB8AC3E}">
        <p14:creationId xmlns:p14="http://schemas.microsoft.com/office/powerpoint/2010/main" val="146536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547" y="104037"/>
            <a:ext cx="3017101" cy="6883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81" y="6406320"/>
            <a:ext cx="8550167" cy="2533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81" y="109334"/>
            <a:ext cx="1097779" cy="5569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76BDAA-AF60-6013-56A9-FE9BF2DEBAF5}"/>
              </a:ext>
            </a:extLst>
          </p:cNvPr>
          <p:cNvSpPr txBox="1"/>
          <p:nvPr/>
        </p:nvSpPr>
        <p:spPr>
          <a:xfrm>
            <a:off x="261556" y="706606"/>
            <a:ext cx="61240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308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main changes?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A304E9-D659-1547-3A9B-52545780ECE2}"/>
              </a:ext>
            </a:extLst>
          </p:cNvPr>
          <p:cNvSpPr txBox="1"/>
          <p:nvPr/>
        </p:nvSpPr>
        <p:spPr>
          <a:xfrm>
            <a:off x="261556" y="1042195"/>
            <a:ext cx="64248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buSzPts val="1000"/>
              <a:tabLst>
                <a:tab pos="457200" algn="l"/>
              </a:tabLst>
            </a:pPr>
            <a:r>
              <a:rPr lang="en-GB" sz="1200" spc="15" dirty="0">
                <a:solidFill>
                  <a:srgbClr val="1A1F3E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information has been collated from; </a:t>
            </a:r>
          </a:p>
          <a:p>
            <a:pPr lvl="0" fontAlgn="base">
              <a:buSzPts val="1000"/>
              <a:tabLst>
                <a:tab pos="457200" algn="l"/>
              </a:tabLst>
            </a:pPr>
            <a:endParaRPr lang="en-GB" sz="1200" spc="15" dirty="0">
              <a:solidFill>
                <a:srgbClr val="1A1F3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hlinkClick r:id="rId5"/>
            <a:extLst>
              <a:ext uri="{FF2B5EF4-FFF2-40B4-BE49-F238E27FC236}">
                <a16:creationId xmlns:a16="http://schemas.microsoft.com/office/drawing/2014/main" id="{D10E9AD3-3E88-C4AB-2909-226AF53988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2441" y="1325527"/>
            <a:ext cx="1513169" cy="309926"/>
          </a:xfrm>
          <a:prstGeom prst="rect">
            <a:avLst/>
          </a:prstGeom>
        </p:spPr>
      </p:pic>
      <p:pic>
        <p:nvPicPr>
          <p:cNvPr id="10" name="Picture 9">
            <a:hlinkClick r:id="rId7"/>
            <a:extLst>
              <a:ext uri="{FF2B5EF4-FFF2-40B4-BE49-F238E27FC236}">
                <a16:creationId xmlns:a16="http://schemas.microsoft.com/office/drawing/2014/main" id="{182EE31F-F329-072B-5A77-46EA913D0C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8876" y="1332665"/>
            <a:ext cx="996469" cy="26352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3DFA19-FB37-4C9C-C890-66E9313D37A3}"/>
              </a:ext>
            </a:extLst>
          </p:cNvPr>
          <p:cNvSpPr txBox="1"/>
          <p:nvPr/>
        </p:nvSpPr>
        <p:spPr>
          <a:xfrm>
            <a:off x="191916" y="1820284"/>
            <a:ext cx="86392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 Summary the main changes concerning the NHS are;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3A15991-6D3E-E71E-988D-F87BF27EE5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0653222"/>
              </p:ext>
            </p:extLst>
          </p:nvPr>
        </p:nvGraphicFramePr>
        <p:xfrm>
          <a:off x="312789" y="2260744"/>
          <a:ext cx="8473859" cy="3795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0993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7CDF0-0E59-A3D7-DF89-DFBEF0379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2BE77E-12D7-6D00-466F-8AD967B5E0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547" y="315437"/>
            <a:ext cx="3017101" cy="6883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2808D5-8B46-3E2C-CEC3-1987F9A759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81" y="6406320"/>
            <a:ext cx="8550167" cy="2533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3D991A-D355-23D8-4267-A06884331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81" y="315437"/>
            <a:ext cx="1097779" cy="55692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43C93DB-9BD8-3846-DE04-28809C9D5425}"/>
              </a:ext>
            </a:extLst>
          </p:cNvPr>
          <p:cNvSpPr txBox="1"/>
          <p:nvPr/>
        </p:nvSpPr>
        <p:spPr>
          <a:xfrm>
            <a:off x="140699" y="880984"/>
            <a:ext cx="864594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00308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know the upcoming changes will be unsettling for our people working on a visa and as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part of our commitment to support our internationally educated colleagues to stay and make the UK their home we offer the following support options: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b="1" i="0" u="none" strike="noStrike" cap="none" normalizeH="0" baseline="0" dirty="0">
              <a:ln>
                <a:noFill/>
              </a:ln>
              <a:solidFill>
                <a:srgbClr val="003087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6B1CD0-48F3-C788-C78B-153BF2E68F65}"/>
              </a:ext>
            </a:extLst>
          </p:cNvPr>
          <p:cNvSpPr txBox="1"/>
          <p:nvPr/>
        </p:nvSpPr>
        <p:spPr>
          <a:xfrm>
            <a:off x="140697" y="5297968"/>
            <a:ext cx="86459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you are feeling upset or concerned in any way as a result of the decision or the news around it, please consider reaching out to your line manager, or accessing the health and wellbeing resources available to us all, including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Talking Well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(our counselling service provided by Working Well)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the Wellbeing Line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our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VIVUP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confidential Employee Assistance Programme,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Staff Networks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and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Freedom to Speak Up Guardian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and </a:t>
            </a:r>
            <a:r>
              <a:rPr lang="en-GB" sz="1200" i="0" u="sng" dirty="0">
                <a:solidFill>
                  <a:srgbClr val="005EB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Champions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We will be providing updates and special sessions to the IEN Council and the Race and Cultural Awareness Network going forwards too.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60F18B-205A-A784-6F6C-E1369EC78BA3}"/>
              </a:ext>
            </a:extLst>
          </p:cNvPr>
          <p:cNvSpPr txBox="1"/>
          <p:nvPr/>
        </p:nvSpPr>
        <p:spPr>
          <a:xfrm>
            <a:off x="188586" y="1908511"/>
            <a:ext cx="85501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 you need any advice on the issues raised in this briefing, please reach out to colleagues via the following email 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sponsorship@ghc.nhs.uk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. Someone from the HR&amp;OD team will then get back to you to discuss any concerns or questions you may have in relation to this.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8F86CD3-5AF3-F989-5E14-872722AD03E5}"/>
              </a:ext>
            </a:extLst>
          </p:cNvPr>
          <p:cNvCxnSpPr>
            <a:cxnSpLocks/>
          </p:cNvCxnSpPr>
          <p:nvPr/>
        </p:nvCxnSpPr>
        <p:spPr>
          <a:xfrm>
            <a:off x="236477" y="1872917"/>
            <a:ext cx="8550168" cy="0"/>
          </a:xfrm>
          <a:prstGeom prst="line">
            <a:avLst/>
          </a:prstGeom>
          <a:ln w="9525">
            <a:solidFill>
              <a:srgbClr val="00A4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DA9E5D-F4FB-0D7B-F3C6-48FA5FC4C7B5}"/>
              </a:ext>
            </a:extLst>
          </p:cNvPr>
          <p:cNvCxnSpPr>
            <a:cxnSpLocks/>
          </p:cNvCxnSpPr>
          <p:nvPr/>
        </p:nvCxnSpPr>
        <p:spPr>
          <a:xfrm>
            <a:off x="236477" y="2629406"/>
            <a:ext cx="8550168" cy="0"/>
          </a:xfrm>
          <a:prstGeom prst="line">
            <a:avLst/>
          </a:prstGeom>
          <a:ln w="9525">
            <a:solidFill>
              <a:srgbClr val="00A4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3977B7D-D643-3DD7-4463-5DA3DB1288D1}"/>
              </a:ext>
            </a:extLst>
          </p:cNvPr>
          <p:cNvCxnSpPr>
            <a:cxnSpLocks/>
          </p:cNvCxnSpPr>
          <p:nvPr/>
        </p:nvCxnSpPr>
        <p:spPr>
          <a:xfrm>
            <a:off x="188586" y="4249309"/>
            <a:ext cx="8550168" cy="0"/>
          </a:xfrm>
          <a:prstGeom prst="line">
            <a:avLst/>
          </a:prstGeom>
          <a:ln w="9525">
            <a:solidFill>
              <a:srgbClr val="00A4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CE60D85-DCBE-77E0-033B-B4215E7FFBF6}"/>
              </a:ext>
            </a:extLst>
          </p:cNvPr>
          <p:cNvSpPr txBox="1"/>
          <p:nvPr/>
        </p:nvSpPr>
        <p:spPr>
          <a:xfrm>
            <a:off x="140696" y="2634004"/>
            <a:ext cx="855016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 may also wish to seek advice and support from:</a:t>
            </a:r>
          </a:p>
          <a:p>
            <a:endParaRPr lang="en-GB" sz="1200" dirty="0">
              <a:solidFill>
                <a:srgbClr val="383A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i="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Your Trade Union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You can find details of local representative 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https://intranet.ghc.nhs.uk/page/2209?SearchId=3182861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Alternatively, p</a:t>
            </a:r>
            <a:r>
              <a:rPr lang="en-GB" sz="1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lease visit the website of the relevant union for their contact details.</a:t>
            </a:r>
          </a:p>
          <a:p>
            <a:r>
              <a:rPr lang="en-GB" sz="1200" b="1" i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Citizens Advice Bureau. 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CAB is a national service that can provide advice to help you find a way forward, whatever the problem. The teams’ contact details can be found (</a:t>
            </a:r>
            <a:r>
              <a:rPr lang="en-GB" sz="1200" dirty="0">
                <a:hlinkClick r:id="rId13"/>
              </a:rPr>
              <a:t>https://gloscab.org.uk/</a:t>
            </a:r>
            <a:r>
              <a:rPr lang="en-GB" sz="1200" dirty="0"/>
              <a:t>) 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 Visa’s and Immigration 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200" dirty="0">
                <a:hlinkClick r:id="rId14"/>
              </a:rPr>
              <a:t>https://www.gov.uk/contact-ukvi-inside-outside-uk</a:t>
            </a:r>
            <a:r>
              <a:rPr lang="en-GB" sz="1200" dirty="0"/>
              <a:t> </a:t>
            </a:r>
          </a:p>
          <a:p>
            <a:r>
              <a:rPr lang="en-GB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Internationally Educated Nurses Council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200" dirty="0">
                <a:hlinkClick r:id="rId15"/>
              </a:rPr>
              <a:t>Internationally Educated Nurses (IENs) – Interact</a:t>
            </a:r>
            <a:endParaRPr lang="en-GB" sz="1200" dirty="0"/>
          </a:p>
          <a:p>
            <a:r>
              <a:rPr lang="en-GB" sz="1200" dirty="0"/>
              <a:t>RCN Immigration Advice and Support - </a:t>
            </a:r>
            <a:r>
              <a:rPr lang="en-GB" sz="1200" dirty="0">
                <a:hlinkClick r:id="rId16"/>
              </a:rPr>
              <a:t>Immigration Advice Service | Royal College of Nursing</a:t>
            </a:r>
            <a:endParaRPr lang="en-GB" sz="1200" dirty="0"/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AEC13C8-2499-6A20-F48C-A1856610586F}"/>
              </a:ext>
            </a:extLst>
          </p:cNvPr>
          <p:cNvCxnSpPr>
            <a:cxnSpLocks/>
          </p:cNvCxnSpPr>
          <p:nvPr/>
        </p:nvCxnSpPr>
        <p:spPr>
          <a:xfrm>
            <a:off x="140696" y="5316909"/>
            <a:ext cx="8550168" cy="0"/>
          </a:xfrm>
          <a:prstGeom prst="line">
            <a:avLst/>
          </a:prstGeom>
          <a:ln w="9525">
            <a:solidFill>
              <a:srgbClr val="00A4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4D6703A-EF8E-3B86-766E-27B3FC0A46F9}"/>
              </a:ext>
            </a:extLst>
          </p:cNvPr>
          <p:cNvSpPr txBox="1"/>
          <p:nvPr/>
        </p:nvSpPr>
        <p:spPr>
          <a:xfrm>
            <a:off x="140696" y="4392406"/>
            <a:ext cx="855016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Further information can be accessed via the following links;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i="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NHS Employers response to </a:t>
            </a:r>
            <a:r>
              <a:rPr lang="en-GB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Settlement Proposals 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200" dirty="0">
                <a:hlinkClick r:id="rId17"/>
              </a:rPr>
              <a:t>Our response to the earned settlement consultation | NHS Employers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White Paper </a:t>
            </a:r>
            <a:r>
              <a:rPr lang="en-GB" sz="1200" dirty="0">
                <a:solidFill>
                  <a:srgbClr val="383A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200" dirty="0">
                <a:hlinkClick r:id="rId18"/>
              </a:rPr>
              <a:t>Restoring control over the immigration system: white paper - GOV.UK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i="0" dirty="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NHS Employers Summary of Changes </a:t>
            </a:r>
            <a:r>
              <a:rPr lang="en-GB" sz="1200" i="0" dirty="0">
                <a:solidFill>
                  <a:srgbClr val="383A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200" dirty="0">
                <a:hlinkClick r:id="rId19"/>
              </a:rPr>
              <a:t>Impacts of the changes to the UK immigration policy | NHS Employers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574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046" y="315438"/>
            <a:ext cx="3203602" cy="7308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66" y="6315230"/>
            <a:ext cx="8786648" cy="2604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8E3954-13D4-4E97-A825-05B7D97713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73" y="493775"/>
            <a:ext cx="1081312" cy="5485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BD7A446-6190-43F7-9FAB-394FA73DBAC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36" t="6385" r="13853" b="7777"/>
          <a:stretch/>
        </p:blipFill>
        <p:spPr>
          <a:xfrm>
            <a:off x="1734531" y="1531924"/>
            <a:ext cx="6127423" cy="437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914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</TotalTime>
  <Words>673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Nightingale Annie</dc:creator>
  <cp:lastModifiedBy>Gabrielle ROBINSON</cp:lastModifiedBy>
  <cp:revision>28</cp:revision>
  <cp:lastPrinted>2025-10-09T14:16:48Z</cp:lastPrinted>
  <dcterms:created xsi:type="dcterms:W3CDTF">2019-07-10T19:46:20Z</dcterms:created>
  <dcterms:modified xsi:type="dcterms:W3CDTF">2026-02-26T17:16:43Z</dcterms:modified>
</cp:coreProperties>
</file>